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handoutMasterIdLst>
    <p:handoutMasterId r:id="rId43"/>
  </p:handoutMasterIdLst>
  <p:sldIdLst>
    <p:sldId id="256" r:id="rId2"/>
    <p:sldId id="257" r:id="rId3"/>
    <p:sldId id="259" r:id="rId4"/>
    <p:sldId id="260" r:id="rId5"/>
    <p:sldId id="261" r:id="rId6"/>
    <p:sldId id="262" r:id="rId7"/>
    <p:sldId id="295" r:id="rId8"/>
    <p:sldId id="305" r:id="rId9"/>
    <p:sldId id="304" r:id="rId10"/>
    <p:sldId id="265" r:id="rId11"/>
    <p:sldId id="266" r:id="rId12"/>
    <p:sldId id="267" r:id="rId13"/>
    <p:sldId id="306" r:id="rId14"/>
    <p:sldId id="268" r:id="rId15"/>
    <p:sldId id="270" r:id="rId16"/>
    <p:sldId id="271" r:id="rId17"/>
    <p:sldId id="272" r:id="rId18"/>
    <p:sldId id="273" r:id="rId19"/>
    <p:sldId id="274" r:id="rId20"/>
    <p:sldId id="275" r:id="rId21"/>
    <p:sldId id="276" r:id="rId22"/>
    <p:sldId id="277" r:id="rId23"/>
    <p:sldId id="279" r:id="rId24"/>
    <p:sldId id="278" r:id="rId25"/>
    <p:sldId id="307" r:id="rId26"/>
    <p:sldId id="280" r:id="rId27"/>
    <p:sldId id="281" r:id="rId28"/>
    <p:sldId id="282" r:id="rId29"/>
    <p:sldId id="283" r:id="rId30"/>
    <p:sldId id="284" r:id="rId31"/>
    <p:sldId id="285" r:id="rId32"/>
    <p:sldId id="286" r:id="rId33"/>
    <p:sldId id="287" r:id="rId34"/>
    <p:sldId id="288" r:id="rId35"/>
    <p:sldId id="303" r:id="rId36"/>
    <p:sldId id="293" r:id="rId37"/>
    <p:sldId id="308" r:id="rId38"/>
    <p:sldId id="309" r:id="rId39"/>
    <p:sldId id="310" r:id="rId40"/>
    <p:sldId id="292"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ADC7D6"/>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FC925C-84A9-47E2-BF4A-84764539C5EA}" v="3" dt="2021-02-19T18:56:23.0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18" autoAdjust="0"/>
    <p:restoredTop sz="94226" autoAdjust="0"/>
  </p:normalViewPr>
  <p:slideViewPr>
    <p:cSldViewPr snapToGrid="0">
      <p:cViewPr varScale="1">
        <p:scale>
          <a:sx n="105" d="100"/>
          <a:sy n="105" d="100"/>
        </p:scale>
        <p:origin x="450" y="108"/>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lson, Stephanie (IDOA)" userId="b4a6553e-4c9a-4b4b-bfa5-f0bcf10db8e8" providerId="ADAL" clId="{B3BC3F01-5612-4669-830B-EA81EDBF57E9}"/>
    <pc:docChg chg="undo custSel addSld delSld modSld sldOrd">
      <pc:chgData name="Nelson, Stephanie (IDOA)" userId="b4a6553e-4c9a-4b4b-bfa5-f0bcf10db8e8" providerId="ADAL" clId="{B3BC3F01-5612-4669-830B-EA81EDBF57E9}" dt="2020-10-07T14:24:39.469" v="4860" actId="20577"/>
      <pc:docMkLst>
        <pc:docMk/>
      </pc:docMkLst>
      <pc:sldChg chg="modSp mod">
        <pc:chgData name="Nelson, Stephanie (IDOA)" userId="b4a6553e-4c9a-4b4b-bfa5-f0bcf10db8e8" providerId="ADAL" clId="{B3BC3F01-5612-4669-830B-EA81EDBF57E9}" dt="2020-10-02T17:24:18.699" v="83" actId="20577"/>
        <pc:sldMkLst>
          <pc:docMk/>
          <pc:sldMk cId="1549426886" sldId="256"/>
        </pc:sldMkLst>
        <pc:spChg chg="mod">
          <ac:chgData name="Nelson, Stephanie (IDOA)" userId="b4a6553e-4c9a-4b4b-bfa5-f0bcf10db8e8" providerId="ADAL" clId="{B3BC3F01-5612-4669-830B-EA81EDBF57E9}" dt="2020-10-02T17:24:18.699" v="83" actId="20577"/>
          <ac:spMkLst>
            <pc:docMk/>
            <pc:sldMk cId="1549426886" sldId="256"/>
            <ac:spMk id="5" creationId="{00000000-0000-0000-0000-000000000000}"/>
          </ac:spMkLst>
        </pc:spChg>
      </pc:sldChg>
      <pc:sldChg chg="modSp mod">
        <pc:chgData name="Nelson, Stephanie (IDOA)" userId="b4a6553e-4c9a-4b4b-bfa5-f0bcf10db8e8" providerId="ADAL" clId="{B3BC3F01-5612-4669-830B-EA81EDBF57E9}" dt="2020-10-07T13:28:27.764" v="2741" actId="20577"/>
        <pc:sldMkLst>
          <pc:docMk/>
          <pc:sldMk cId="3596126228" sldId="257"/>
        </pc:sldMkLst>
        <pc:spChg chg="mod">
          <ac:chgData name="Nelson, Stephanie (IDOA)" userId="b4a6553e-4c9a-4b4b-bfa5-f0bcf10db8e8" providerId="ADAL" clId="{B3BC3F01-5612-4669-830B-EA81EDBF57E9}" dt="2020-10-07T13:28:27.764" v="2741" actId="20577"/>
          <ac:spMkLst>
            <pc:docMk/>
            <pc:sldMk cId="3596126228" sldId="257"/>
            <ac:spMk id="6" creationId="{00000000-0000-0000-0000-000000000000}"/>
          </ac:spMkLst>
        </pc:spChg>
        <pc:spChg chg="mod">
          <ac:chgData name="Nelson, Stephanie (IDOA)" userId="b4a6553e-4c9a-4b4b-bfa5-f0bcf10db8e8" providerId="ADAL" clId="{B3BC3F01-5612-4669-830B-EA81EDBF57E9}" dt="2020-10-02T17:45:37.609" v="206" actId="20577"/>
          <ac:spMkLst>
            <pc:docMk/>
            <pc:sldMk cId="3596126228" sldId="257"/>
            <ac:spMk id="9" creationId="{00000000-0000-0000-0000-000000000000}"/>
          </ac:spMkLst>
        </pc:spChg>
      </pc:sldChg>
      <pc:sldChg chg="modSp mod">
        <pc:chgData name="Nelson, Stephanie (IDOA)" userId="b4a6553e-4c9a-4b4b-bfa5-f0bcf10db8e8" providerId="ADAL" clId="{B3BC3F01-5612-4669-830B-EA81EDBF57E9}" dt="2020-10-02T20:37:01.403" v="2386" actId="27636"/>
        <pc:sldMkLst>
          <pc:docMk/>
          <pc:sldMk cId="1641067088" sldId="259"/>
        </pc:sldMkLst>
        <pc:spChg chg="mod">
          <ac:chgData name="Nelson, Stephanie (IDOA)" userId="b4a6553e-4c9a-4b4b-bfa5-f0bcf10db8e8" providerId="ADAL" clId="{B3BC3F01-5612-4669-830B-EA81EDBF57E9}" dt="2020-10-02T20:37:01.403" v="2386" actId="27636"/>
          <ac:spMkLst>
            <pc:docMk/>
            <pc:sldMk cId="1641067088" sldId="259"/>
            <ac:spMk id="6" creationId="{00000000-0000-0000-0000-000000000000}"/>
          </ac:spMkLst>
        </pc:spChg>
      </pc:sldChg>
      <pc:sldChg chg="modSp mod">
        <pc:chgData name="Nelson, Stephanie (IDOA)" userId="b4a6553e-4c9a-4b4b-bfa5-f0bcf10db8e8" providerId="ADAL" clId="{B3BC3F01-5612-4669-830B-EA81EDBF57E9}" dt="2020-10-02T20:20:28.656" v="1840" actId="20577"/>
        <pc:sldMkLst>
          <pc:docMk/>
          <pc:sldMk cId="4237097398" sldId="260"/>
        </pc:sldMkLst>
        <pc:spChg chg="mod">
          <ac:chgData name="Nelson, Stephanie (IDOA)" userId="b4a6553e-4c9a-4b4b-bfa5-f0bcf10db8e8" providerId="ADAL" clId="{B3BC3F01-5612-4669-830B-EA81EDBF57E9}" dt="2020-10-02T20:20:28.656" v="1840" actId="20577"/>
          <ac:spMkLst>
            <pc:docMk/>
            <pc:sldMk cId="4237097398" sldId="260"/>
            <ac:spMk id="6" creationId="{00000000-0000-0000-0000-000000000000}"/>
          </ac:spMkLst>
        </pc:spChg>
      </pc:sldChg>
      <pc:sldChg chg="modSp mod">
        <pc:chgData name="Nelson, Stephanie (IDOA)" userId="b4a6553e-4c9a-4b4b-bfa5-f0bcf10db8e8" providerId="ADAL" clId="{B3BC3F01-5612-4669-830B-EA81EDBF57E9}" dt="2020-10-07T14:24:39.469" v="4860" actId="20577"/>
        <pc:sldMkLst>
          <pc:docMk/>
          <pc:sldMk cId="593248629" sldId="261"/>
        </pc:sldMkLst>
        <pc:spChg chg="mod">
          <ac:chgData name="Nelson, Stephanie (IDOA)" userId="b4a6553e-4c9a-4b4b-bfa5-f0bcf10db8e8" providerId="ADAL" clId="{B3BC3F01-5612-4669-830B-EA81EDBF57E9}" dt="2020-10-07T14:24:39.469" v="4860" actId="20577"/>
          <ac:spMkLst>
            <pc:docMk/>
            <pc:sldMk cId="593248629" sldId="261"/>
            <ac:spMk id="6" creationId="{00000000-0000-0000-0000-000000000000}"/>
          </ac:spMkLst>
        </pc:spChg>
      </pc:sldChg>
      <pc:sldChg chg="modSp mod">
        <pc:chgData name="Nelson, Stephanie (IDOA)" userId="b4a6553e-4c9a-4b4b-bfa5-f0bcf10db8e8" providerId="ADAL" clId="{B3BC3F01-5612-4669-830B-EA81EDBF57E9}" dt="2020-10-02T20:24:17.514" v="1946" actId="20577"/>
        <pc:sldMkLst>
          <pc:docMk/>
          <pc:sldMk cId="1881250339" sldId="262"/>
        </pc:sldMkLst>
        <pc:graphicFrameChg chg="modGraphic">
          <ac:chgData name="Nelson, Stephanie (IDOA)" userId="b4a6553e-4c9a-4b4b-bfa5-f0bcf10db8e8" providerId="ADAL" clId="{B3BC3F01-5612-4669-830B-EA81EDBF57E9}" dt="2020-10-02T20:24:17.514" v="1946" actId="20577"/>
          <ac:graphicFrameMkLst>
            <pc:docMk/>
            <pc:sldMk cId="1881250339" sldId="262"/>
            <ac:graphicFrameMk id="3" creationId="{00000000-0000-0000-0000-000000000000}"/>
          </ac:graphicFrameMkLst>
        </pc:graphicFrameChg>
      </pc:sldChg>
      <pc:sldChg chg="modSp mod">
        <pc:chgData name="Nelson, Stephanie (IDOA)" userId="b4a6553e-4c9a-4b4b-bfa5-f0bcf10db8e8" providerId="ADAL" clId="{B3BC3F01-5612-4669-830B-EA81EDBF57E9}" dt="2020-10-02T20:27:25.189" v="1968" actId="20577"/>
        <pc:sldMkLst>
          <pc:docMk/>
          <pc:sldMk cId="4279460628" sldId="265"/>
        </pc:sldMkLst>
        <pc:spChg chg="mod">
          <ac:chgData name="Nelson, Stephanie (IDOA)" userId="b4a6553e-4c9a-4b4b-bfa5-f0bcf10db8e8" providerId="ADAL" clId="{B3BC3F01-5612-4669-830B-EA81EDBF57E9}" dt="2020-10-02T20:27:25.189" v="1968" actId="20577"/>
          <ac:spMkLst>
            <pc:docMk/>
            <pc:sldMk cId="4279460628" sldId="265"/>
            <ac:spMk id="6" creationId="{00000000-0000-0000-0000-000000000000}"/>
          </ac:spMkLst>
        </pc:spChg>
      </pc:sldChg>
      <pc:sldChg chg="modSp mod">
        <pc:chgData name="Nelson, Stephanie (IDOA)" userId="b4a6553e-4c9a-4b4b-bfa5-f0bcf10db8e8" providerId="ADAL" clId="{B3BC3F01-5612-4669-830B-EA81EDBF57E9}" dt="2020-10-02T17:49:03.957" v="650" actId="27636"/>
        <pc:sldMkLst>
          <pc:docMk/>
          <pc:sldMk cId="483112830" sldId="267"/>
        </pc:sldMkLst>
        <pc:spChg chg="mod">
          <ac:chgData name="Nelson, Stephanie (IDOA)" userId="b4a6553e-4c9a-4b4b-bfa5-f0bcf10db8e8" providerId="ADAL" clId="{B3BC3F01-5612-4669-830B-EA81EDBF57E9}" dt="2020-10-02T17:49:03.957" v="650" actId="27636"/>
          <ac:spMkLst>
            <pc:docMk/>
            <pc:sldMk cId="483112830" sldId="267"/>
            <ac:spMk id="6" creationId="{00000000-0000-0000-0000-000000000000}"/>
          </ac:spMkLst>
        </pc:spChg>
      </pc:sldChg>
      <pc:sldChg chg="modSp mod">
        <pc:chgData name="Nelson, Stephanie (IDOA)" userId="b4a6553e-4c9a-4b4b-bfa5-f0bcf10db8e8" providerId="ADAL" clId="{B3BC3F01-5612-4669-830B-EA81EDBF57E9}" dt="2020-10-02T20:44:31.167" v="2480" actId="20577"/>
        <pc:sldMkLst>
          <pc:docMk/>
          <pc:sldMk cId="3653544809" sldId="271"/>
        </pc:sldMkLst>
        <pc:spChg chg="mod">
          <ac:chgData name="Nelson, Stephanie (IDOA)" userId="b4a6553e-4c9a-4b4b-bfa5-f0bcf10db8e8" providerId="ADAL" clId="{B3BC3F01-5612-4669-830B-EA81EDBF57E9}" dt="2020-10-02T20:31:16.485" v="2217" actId="1076"/>
          <ac:spMkLst>
            <pc:docMk/>
            <pc:sldMk cId="3653544809" sldId="271"/>
            <ac:spMk id="4" creationId="{00000000-0000-0000-0000-000000000000}"/>
          </ac:spMkLst>
        </pc:spChg>
        <pc:graphicFrameChg chg="mod modGraphic">
          <ac:chgData name="Nelson, Stephanie (IDOA)" userId="b4a6553e-4c9a-4b4b-bfa5-f0bcf10db8e8" providerId="ADAL" clId="{B3BC3F01-5612-4669-830B-EA81EDBF57E9}" dt="2020-10-02T20:44:31.167" v="2480" actId="20577"/>
          <ac:graphicFrameMkLst>
            <pc:docMk/>
            <pc:sldMk cId="3653544809" sldId="271"/>
            <ac:graphicFrameMk id="2" creationId="{00000000-0000-0000-0000-000000000000}"/>
          </ac:graphicFrameMkLst>
        </pc:graphicFrameChg>
      </pc:sldChg>
      <pc:sldChg chg="add">
        <pc:chgData name="Nelson, Stephanie (IDOA)" userId="b4a6553e-4c9a-4b4b-bfa5-f0bcf10db8e8" providerId="ADAL" clId="{B3BC3F01-5612-4669-830B-EA81EDBF57E9}" dt="2020-10-02T20:49:23.265" v="2656"/>
        <pc:sldMkLst>
          <pc:docMk/>
          <pc:sldMk cId="629086637" sldId="272"/>
        </pc:sldMkLst>
      </pc:sldChg>
      <pc:sldChg chg="addSp delSp modSp mod">
        <pc:chgData name="Nelson, Stephanie (IDOA)" userId="b4a6553e-4c9a-4b4b-bfa5-f0bcf10db8e8" providerId="ADAL" clId="{B3BC3F01-5612-4669-830B-EA81EDBF57E9}" dt="2020-10-02T21:23:35.828" v="2705"/>
        <pc:sldMkLst>
          <pc:docMk/>
          <pc:sldMk cId="1659664833" sldId="277"/>
        </pc:sldMkLst>
        <pc:spChg chg="del mod">
          <ac:chgData name="Nelson, Stephanie (IDOA)" userId="b4a6553e-4c9a-4b4b-bfa5-f0bcf10db8e8" providerId="ADAL" clId="{B3BC3F01-5612-4669-830B-EA81EDBF57E9}" dt="2020-10-02T21:23:35.828" v="2705"/>
          <ac:spMkLst>
            <pc:docMk/>
            <pc:sldMk cId="1659664833" sldId="277"/>
            <ac:spMk id="2" creationId="{00000000-0000-0000-0000-000000000000}"/>
          </ac:spMkLst>
        </pc:spChg>
        <pc:spChg chg="add del mod">
          <ac:chgData name="Nelson, Stephanie (IDOA)" userId="b4a6553e-4c9a-4b4b-bfa5-f0bcf10db8e8" providerId="ADAL" clId="{B3BC3F01-5612-4669-830B-EA81EDBF57E9}" dt="2020-10-02T21:18:50.451" v="2681" actId="21"/>
          <ac:spMkLst>
            <pc:docMk/>
            <pc:sldMk cId="1659664833" sldId="277"/>
            <ac:spMk id="11" creationId="{2E9E2E48-3F9D-48A8-9E54-B96CDFFB0317}"/>
          </ac:spMkLst>
        </pc:spChg>
        <pc:spChg chg="add del mod">
          <ac:chgData name="Nelson, Stephanie (IDOA)" userId="b4a6553e-4c9a-4b4b-bfa5-f0bcf10db8e8" providerId="ADAL" clId="{B3BC3F01-5612-4669-830B-EA81EDBF57E9}" dt="2020-10-02T21:22:56.882" v="2695" actId="931"/>
          <ac:spMkLst>
            <pc:docMk/>
            <pc:sldMk cId="1659664833" sldId="277"/>
            <ac:spMk id="13" creationId="{86BDB961-85E6-40A0-900F-A16E46EC65C3}"/>
          </ac:spMkLst>
        </pc:spChg>
        <pc:picChg chg="add del mod">
          <ac:chgData name="Nelson, Stephanie (IDOA)" userId="b4a6553e-4c9a-4b4b-bfa5-f0bcf10db8e8" providerId="ADAL" clId="{B3BC3F01-5612-4669-830B-EA81EDBF57E9}" dt="2020-10-02T21:17:17.752" v="2665" actId="931"/>
          <ac:picMkLst>
            <pc:docMk/>
            <pc:sldMk cId="1659664833" sldId="277"/>
            <ac:picMk id="4" creationId="{9D849910-BA76-4BB6-9563-62167F150F62}"/>
          </ac:picMkLst>
        </pc:picChg>
        <pc:picChg chg="add del mod">
          <ac:chgData name="Nelson, Stephanie (IDOA)" userId="b4a6553e-4c9a-4b4b-bfa5-f0bcf10db8e8" providerId="ADAL" clId="{B3BC3F01-5612-4669-830B-EA81EDBF57E9}" dt="2020-10-02T21:17:47.449" v="2670" actId="931"/>
          <ac:picMkLst>
            <pc:docMk/>
            <pc:sldMk cId="1659664833" sldId="277"/>
            <ac:picMk id="6" creationId="{CCFA00C0-526E-4B81-BAA9-E73FF53C6494}"/>
          </ac:picMkLst>
        </pc:picChg>
        <pc:picChg chg="add del mod">
          <ac:chgData name="Nelson, Stephanie (IDOA)" userId="b4a6553e-4c9a-4b4b-bfa5-f0bcf10db8e8" providerId="ADAL" clId="{B3BC3F01-5612-4669-830B-EA81EDBF57E9}" dt="2020-10-02T21:19:15.347" v="2687" actId="21"/>
          <ac:picMkLst>
            <pc:docMk/>
            <pc:sldMk cId="1659664833" sldId="277"/>
            <ac:picMk id="7" creationId="{00000000-0000-0000-0000-000000000000}"/>
          </ac:picMkLst>
        </pc:picChg>
        <pc:picChg chg="add del mod">
          <ac:chgData name="Nelson, Stephanie (IDOA)" userId="b4a6553e-4c9a-4b4b-bfa5-f0bcf10db8e8" providerId="ADAL" clId="{B3BC3F01-5612-4669-830B-EA81EDBF57E9}" dt="2020-10-02T21:18:55.301" v="2685" actId="931"/>
          <ac:picMkLst>
            <pc:docMk/>
            <pc:sldMk cId="1659664833" sldId="277"/>
            <ac:picMk id="9" creationId="{CB931F6C-2CA7-46F9-B659-821D34682383}"/>
          </ac:picMkLst>
        </pc:picChg>
        <pc:picChg chg="add del mod">
          <ac:chgData name="Nelson, Stephanie (IDOA)" userId="b4a6553e-4c9a-4b4b-bfa5-f0bcf10db8e8" providerId="ADAL" clId="{B3BC3F01-5612-4669-830B-EA81EDBF57E9}" dt="2020-10-02T21:22:31.714" v="2694" actId="931"/>
          <ac:picMkLst>
            <pc:docMk/>
            <pc:sldMk cId="1659664833" sldId="277"/>
            <ac:picMk id="15" creationId="{ADB70E69-BE47-4591-AB16-2E8E713E3013}"/>
          </ac:picMkLst>
        </pc:picChg>
        <pc:picChg chg="add mod">
          <ac:chgData name="Nelson, Stephanie (IDOA)" userId="b4a6553e-4c9a-4b4b-bfa5-f0bcf10db8e8" providerId="ADAL" clId="{B3BC3F01-5612-4669-830B-EA81EDBF57E9}" dt="2020-10-02T21:23:18.284" v="2702" actId="14100"/>
          <ac:picMkLst>
            <pc:docMk/>
            <pc:sldMk cId="1659664833" sldId="277"/>
            <ac:picMk id="17" creationId="{74F7C2CD-9189-467D-820F-9647C3A03E6B}"/>
          </ac:picMkLst>
        </pc:picChg>
      </pc:sldChg>
      <pc:sldChg chg="addSp delSp modSp mod">
        <pc:chgData name="Nelson, Stephanie (IDOA)" userId="b4a6553e-4c9a-4b4b-bfa5-f0bcf10db8e8" providerId="ADAL" clId="{B3BC3F01-5612-4669-830B-EA81EDBF57E9}" dt="2020-10-07T13:54:32.507" v="4600" actId="1076"/>
        <pc:sldMkLst>
          <pc:docMk/>
          <pc:sldMk cId="1899481600" sldId="279"/>
        </pc:sldMkLst>
        <pc:spChg chg="del mod">
          <ac:chgData name="Nelson, Stephanie (IDOA)" userId="b4a6553e-4c9a-4b4b-bfa5-f0bcf10db8e8" providerId="ADAL" clId="{B3BC3F01-5612-4669-830B-EA81EDBF57E9}" dt="2020-10-02T21:23:54.875" v="2708"/>
          <ac:spMkLst>
            <pc:docMk/>
            <pc:sldMk cId="1899481600" sldId="279"/>
            <ac:spMk id="2" creationId="{00000000-0000-0000-0000-000000000000}"/>
          </ac:spMkLst>
        </pc:spChg>
        <pc:spChg chg="add mod">
          <ac:chgData name="Nelson, Stephanie (IDOA)" userId="b4a6553e-4c9a-4b4b-bfa5-f0bcf10db8e8" providerId="ADAL" clId="{B3BC3F01-5612-4669-830B-EA81EDBF57E9}" dt="2020-10-07T13:54:32.507" v="4600" actId="1076"/>
          <ac:spMkLst>
            <pc:docMk/>
            <pc:sldMk cId="1899481600" sldId="279"/>
            <ac:spMk id="2" creationId="{F9F601FD-A320-4944-9BD4-4EF3ED62F4B9}"/>
          </ac:spMkLst>
        </pc:spChg>
      </pc:sldChg>
      <pc:sldChg chg="addSp delSp modSp del mod ord">
        <pc:chgData name="Nelson, Stephanie (IDOA)" userId="b4a6553e-4c9a-4b4b-bfa5-f0bcf10db8e8" providerId="ADAL" clId="{B3BC3F01-5612-4669-830B-EA81EDBF57E9}" dt="2020-10-02T21:25:24.138" v="2722"/>
        <pc:sldMkLst>
          <pc:docMk/>
          <pc:sldMk cId="2450863316" sldId="281"/>
        </pc:sldMkLst>
        <pc:spChg chg="del mod">
          <ac:chgData name="Nelson, Stephanie (IDOA)" userId="b4a6553e-4c9a-4b4b-bfa5-f0bcf10db8e8" providerId="ADAL" clId="{B3BC3F01-5612-4669-830B-EA81EDBF57E9}" dt="2020-10-02T21:25:24.138" v="2722"/>
          <ac:spMkLst>
            <pc:docMk/>
            <pc:sldMk cId="2450863316" sldId="281"/>
            <ac:spMk id="3" creationId="{00000000-0000-0000-0000-000000000000}"/>
          </ac:spMkLst>
        </pc:spChg>
        <pc:spChg chg="add del mod">
          <ac:chgData name="Nelson, Stephanie (IDOA)" userId="b4a6553e-4c9a-4b4b-bfa5-f0bcf10db8e8" providerId="ADAL" clId="{B3BC3F01-5612-4669-830B-EA81EDBF57E9}" dt="2020-10-02T21:24:54.737" v="2710" actId="931"/>
          <ac:spMkLst>
            <pc:docMk/>
            <pc:sldMk cId="2450863316" sldId="281"/>
            <ac:spMk id="4" creationId="{56E50EFC-B1A3-4C3A-B77C-B0FB1A0B2C75}"/>
          </ac:spMkLst>
        </pc:spChg>
        <pc:picChg chg="add mod">
          <ac:chgData name="Nelson, Stephanie (IDOA)" userId="b4a6553e-4c9a-4b4b-bfa5-f0bcf10db8e8" providerId="ADAL" clId="{B3BC3F01-5612-4669-830B-EA81EDBF57E9}" dt="2020-10-02T21:25:17.483" v="2719" actId="14100"/>
          <ac:picMkLst>
            <pc:docMk/>
            <pc:sldMk cId="2450863316" sldId="281"/>
            <ac:picMk id="6" creationId="{2CE2B7AA-0453-404A-99CF-1AC4DDE7307E}"/>
          </ac:picMkLst>
        </pc:picChg>
        <pc:picChg chg="del">
          <ac:chgData name="Nelson, Stephanie (IDOA)" userId="b4a6553e-4c9a-4b4b-bfa5-f0bcf10db8e8" providerId="ADAL" clId="{B3BC3F01-5612-4669-830B-EA81EDBF57E9}" dt="2020-10-02T21:24:39.533" v="2709" actId="478"/>
          <ac:picMkLst>
            <pc:docMk/>
            <pc:sldMk cId="2450863316" sldId="281"/>
            <ac:picMk id="8" creationId="{00000000-0000-0000-0000-000000000000}"/>
          </ac:picMkLst>
        </pc:picChg>
      </pc:sldChg>
      <pc:sldChg chg="addSp delSp modSp add del mod">
        <pc:chgData name="Nelson, Stephanie (IDOA)" userId="b4a6553e-4c9a-4b4b-bfa5-f0bcf10db8e8" providerId="ADAL" clId="{B3BC3F01-5612-4669-830B-EA81EDBF57E9}" dt="2020-10-02T21:26:32.804" v="2736"/>
        <pc:sldMkLst>
          <pc:docMk/>
          <pc:sldMk cId="3244054266" sldId="284"/>
        </pc:sldMkLst>
        <pc:spChg chg="add del mod">
          <ac:chgData name="Nelson, Stephanie (IDOA)" userId="b4a6553e-4c9a-4b4b-bfa5-f0bcf10db8e8" providerId="ADAL" clId="{B3BC3F01-5612-4669-830B-EA81EDBF57E9}" dt="2020-10-02T21:26:12.648" v="2726" actId="931"/>
          <ac:spMkLst>
            <pc:docMk/>
            <pc:sldMk cId="3244054266" sldId="284"/>
            <ac:spMk id="4" creationId="{1AE18F65-C751-47D8-81BE-80D3911F0F51}"/>
          </ac:spMkLst>
        </pc:spChg>
        <pc:spChg chg="del mod">
          <ac:chgData name="Nelson, Stephanie (IDOA)" userId="b4a6553e-4c9a-4b4b-bfa5-f0bcf10db8e8" providerId="ADAL" clId="{B3BC3F01-5612-4669-830B-EA81EDBF57E9}" dt="2020-10-02T21:26:32.804" v="2736"/>
          <ac:spMkLst>
            <pc:docMk/>
            <pc:sldMk cId="3244054266" sldId="284"/>
            <ac:spMk id="7" creationId="{00000000-0000-0000-0000-000000000000}"/>
          </ac:spMkLst>
        </pc:spChg>
        <pc:picChg chg="del">
          <ac:chgData name="Nelson, Stephanie (IDOA)" userId="b4a6553e-4c9a-4b4b-bfa5-f0bcf10db8e8" providerId="ADAL" clId="{B3BC3F01-5612-4669-830B-EA81EDBF57E9}" dt="2020-10-02T21:26:02.217" v="2725" actId="21"/>
          <ac:picMkLst>
            <pc:docMk/>
            <pc:sldMk cId="3244054266" sldId="284"/>
            <ac:picMk id="3" creationId="{00000000-0000-0000-0000-000000000000}"/>
          </ac:picMkLst>
        </pc:picChg>
        <pc:picChg chg="add mod">
          <ac:chgData name="Nelson, Stephanie (IDOA)" userId="b4a6553e-4c9a-4b4b-bfa5-f0bcf10db8e8" providerId="ADAL" clId="{B3BC3F01-5612-4669-830B-EA81EDBF57E9}" dt="2020-10-02T21:26:29.458" v="2733" actId="14100"/>
          <ac:picMkLst>
            <pc:docMk/>
            <pc:sldMk cId="3244054266" sldId="284"/>
            <ac:picMk id="6" creationId="{301861A4-FE80-4E40-A080-BC44C2E25055}"/>
          </ac:picMkLst>
        </pc:picChg>
      </pc:sldChg>
      <pc:sldChg chg="addSp delSp modSp mod">
        <pc:chgData name="Nelson, Stephanie (IDOA)" userId="b4a6553e-4c9a-4b4b-bfa5-f0bcf10db8e8" providerId="ADAL" clId="{B3BC3F01-5612-4669-830B-EA81EDBF57E9}" dt="2020-10-07T13:55:21.393" v="4611" actId="1076"/>
        <pc:sldMkLst>
          <pc:docMk/>
          <pc:sldMk cId="917279036" sldId="285"/>
        </pc:sldMkLst>
        <pc:spChg chg="add mod">
          <ac:chgData name="Nelson, Stephanie (IDOA)" userId="b4a6553e-4c9a-4b4b-bfa5-f0bcf10db8e8" providerId="ADAL" clId="{B3BC3F01-5612-4669-830B-EA81EDBF57E9}" dt="2020-10-07T13:55:21.393" v="4611" actId="1076"/>
          <ac:spMkLst>
            <pc:docMk/>
            <pc:sldMk cId="917279036" sldId="285"/>
            <ac:spMk id="2" creationId="{A5EDC62B-18E4-4128-8D35-89A986B1E0E6}"/>
          </ac:spMkLst>
        </pc:spChg>
        <pc:spChg chg="del mod">
          <ac:chgData name="Nelson, Stephanie (IDOA)" userId="b4a6553e-4c9a-4b4b-bfa5-f0bcf10db8e8" providerId="ADAL" clId="{B3BC3F01-5612-4669-830B-EA81EDBF57E9}" dt="2020-10-02T21:26:47.791" v="2739"/>
          <ac:spMkLst>
            <pc:docMk/>
            <pc:sldMk cId="917279036" sldId="285"/>
            <ac:spMk id="13" creationId="{00000000-0000-0000-0000-000000000000}"/>
          </ac:spMkLst>
        </pc:spChg>
      </pc:sldChg>
      <pc:sldChg chg="modSp mod">
        <pc:chgData name="Nelson, Stephanie (IDOA)" userId="b4a6553e-4c9a-4b4b-bfa5-f0bcf10db8e8" providerId="ADAL" clId="{B3BC3F01-5612-4669-830B-EA81EDBF57E9}" dt="2020-10-02T19:21:31.770" v="1472" actId="20577"/>
        <pc:sldMkLst>
          <pc:docMk/>
          <pc:sldMk cId="1676371153" sldId="290"/>
        </pc:sldMkLst>
        <pc:spChg chg="mod">
          <ac:chgData name="Nelson, Stephanie (IDOA)" userId="b4a6553e-4c9a-4b4b-bfa5-f0bcf10db8e8" providerId="ADAL" clId="{B3BC3F01-5612-4669-830B-EA81EDBF57E9}" dt="2020-10-02T19:21:31.770" v="1472" actId="20577"/>
          <ac:spMkLst>
            <pc:docMk/>
            <pc:sldMk cId="1676371153" sldId="290"/>
            <ac:spMk id="6" creationId="{00000000-0000-0000-0000-000000000000}"/>
          </ac:spMkLst>
        </pc:spChg>
      </pc:sldChg>
      <pc:sldChg chg="modSp mod">
        <pc:chgData name="Nelson, Stephanie (IDOA)" userId="b4a6553e-4c9a-4b4b-bfa5-f0bcf10db8e8" providerId="ADAL" clId="{B3BC3F01-5612-4669-830B-EA81EDBF57E9}" dt="2020-10-02T20:46:15.241" v="2652" actId="20577"/>
        <pc:sldMkLst>
          <pc:docMk/>
          <pc:sldMk cId="1056028959" sldId="293"/>
        </pc:sldMkLst>
        <pc:spChg chg="mod">
          <ac:chgData name="Nelson, Stephanie (IDOA)" userId="b4a6553e-4c9a-4b4b-bfa5-f0bcf10db8e8" providerId="ADAL" clId="{B3BC3F01-5612-4669-830B-EA81EDBF57E9}" dt="2020-10-02T20:46:15.241" v="2652" actId="20577"/>
          <ac:spMkLst>
            <pc:docMk/>
            <pc:sldMk cId="1056028959" sldId="293"/>
            <ac:spMk id="3" creationId="{00000000-0000-0000-0000-000000000000}"/>
          </ac:spMkLst>
        </pc:spChg>
      </pc:sldChg>
      <pc:sldChg chg="modSp del mod ord">
        <pc:chgData name="Nelson, Stephanie (IDOA)" userId="b4a6553e-4c9a-4b4b-bfa5-f0bcf10db8e8" providerId="ADAL" clId="{B3BC3F01-5612-4669-830B-EA81EDBF57E9}" dt="2020-10-07T13:43:51.727" v="4586" actId="2696"/>
        <pc:sldMkLst>
          <pc:docMk/>
          <pc:sldMk cId="1076995086" sldId="297"/>
        </pc:sldMkLst>
        <pc:spChg chg="mod">
          <ac:chgData name="Nelson, Stephanie (IDOA)" userId="b4a6553e-4c9a-4b4b-bfa5-f0bcf10db8e8" providerId="ADAL" clId="{B3BC3F01-5612-4669-830B-EA81EDBF57E9}" dt="2020-10-07T13:39:04.351" v="3871"/>
          <ac:spMkLst>
            <pc:docMk/>
            <pc:sldMk cId="1076995086" sldId="297"/>
            <ac:spMk id="7" creationId="{AFE1ECEC-5093-423C-A6EE-5C09E5861DFD}"/>
          </ac:spMkLst>
        </pc:spChg>
        <pc:spChg chg="mod">
          <ac:chgData name="Nelson, Stephanie (IDOA)" userId="b4a6553e-4c9a-4b4b-bfa5-f0bcf10db8e8" providerId="ADAL" clId="{B3BC3F01-5612-4669-830B-EA81EDBF57E9}" dt="2020-10-07T13:39:09.078" v="3873" actId="20577"/>
          <ac:spMkLst>
            <pc:docMk/>
            <pc:sldMk cId="1076995086" sldId="297"/>
            <ac:spMk id="8" creationId="{D1209BC5-608B-4B46-ADF5-7E0E2334EA12}"/>
          </ac:spMkLst>
        </pc:spChg>
      </pc:sldChg>
      <pc:sldChg chg="del">
        <pc:chgData name="Nelson, Stephanie (IDOA)" userId="b4a6553e-4c9a-4b4b-bfa5-f0bcf10db8e8" providerId="ADAL" clId="{B3BC3F01-5612-4669-830B-EA81EDBF57E9}" dt="2020-10-02T20:26:20.667" v="1947" actId="2696"/>
        <pc:sldMkLst>
          <pc:docMk/>
          <pc:sldMk cId="4071612494" sldId="298"/>
        </pc:sldMkLst>
      </pc:sldChg>
      <pc:sldChg chg="modSp mod ord">
        <pc:chgData name="Nelson, Stephanie (IDOA)" userId="b4a6553e-4c9a-4b4b-bfa5-f0bcf10db8e8" providerId="ADAL" clId="{B3BC3F01-5612-4669-830B-EA81EDBF57E9}" dt="2020-10-07T13:44:58.217" v="4589" actId="255"/>
        <pc:sldMkLst>
          <pc:docMk/>
          <pc:sldMk cId="3879286728" sldId="299"/>
        </pc:sldMkLst>
        <pc:spChg chg="mod">
          <ac:chgData name="Nelson, Stephanie (IDOA)" userId="b4a6553e-4c9a-4b4b-bfa5-f0bcf10db8e8" providerId="ADAL" clId="{B3BC3F01-5612-4669-830B-EA81EDBF57E9}" dt="2020-10-07T13:37:01.889" v="3743" actId="1076"/>
          <ac:spMkLst>
            <pc:docMk/>
            <pc:sldMk cId="3879286728" sldId="299"/>
            <ac:spMk id="2" creationId="{5585BD0F-765F-42FF-B259-5C4701194731}"/>
          </ac:spMkLst>
        </pc:spChg>
        <pc:spChg chg="mod">
          <ac:chgData name="Nelson, Stephanie (IDOA)" userId="b4a6553e-4c9a-4b4b-bfa5-f0bcf10db8e8" providerId="ADAL" clId="{B3BC3F01-5612-4669-830B-EA81EDBF57E9}" dt="2020-10-07T13:44:58.217" v="4589" actId="255"/>
          <ac:spMkLst>
            <pc:docMk/>
            <pc:sldMk cId="3879286728" sldId="299"/>
            <ac:spMk id="10" creationId="{63E08E54-A4BA-48B0-B2A4-2588F898C388}"/>
          </ac:spMkLst>
        </pc:spChg>
      </pc:sldChg>
      <pc:sldChg chg="del">
        <pc:chgData name="Nelson, Stephanie (IDOA)" userId="b4a6553e-4c9a-4b4b-bfa5-f0bcf10db8e8" providerId="ADAL" clId="{B3BC3F01-5612-4669-830B-EA81EDBF57E9}" dt="2020-10-02T20:26:29.483" v="1948" actId="2696"/>
        <pc:sldMkLst>
          <pc:docMk/>
          <pc:sldMk cId="239537602" sldId="300"/>
        </pc:sldMkLst>
      </pc:sldChg>
      <pc:sldChg chg="del">
        <pc:chgData name="Nelson, Stephanie (IDOA)" userId="b4a6553e-4c9a-4b4b-bfa5-f0bcf10db8e8" providerId="ADAL" clId="{B3BC3F01-5612-4669-830B-EA81EDBF57E9}" dt="2020-10-02T20:26:37.798" v="1949" actId="2696"/>
        <pc:sldMkLst>
          <pc:docMk/>
          <pc:sldMk cId="886429397" sldId="301"/>
        </pc:sldMkLst>
      </pc:sldChg>
      <pc:sldChg chg="del">
        <pc:chgData name="Nelson, Stephanie (IDOA)" userId="b4a6553e-4c9a-4b4b-bfa5-f0bcf10db8e8" providerId="ADAL" clId="{B3BC3F01-5612-4669-830B-EA81EDBF57E9}" dt="2020-10-02T20:26:40.792" v="1950" actId="2696"/>
        <pc:sldMkLst>
          <pc:docMk/>
          <pc:sldMk cId="1573147300" sldId="302"/>
        </pc:sldMkLst>
      </pc:sldChg>
      <pc:sldChg chg="new del">
        <pc:chgData name="Nelson, Stephanie (IDOA)" userId="b4a6553e-4c9a-4b4b-bfa5-f0bcf10db8e8" providerId="ADAL" clId="{B3BC3F01-5612-4669-830B-EA81EDBF57E9}" dt="2020-10-02T17:52:08.524" v="652" actId="680"/>
        <pc:sldMkLst>
          <pc:docMk/>
          <pc:sldMk cId="1988754303" sldId="303"/>
        </pc:sldMkLst>
      </pc:sldChg>
      <pc:sldChg chg="modSp add mod ord">
        <pc:chgData name="Nelson, Stephanie (IDOA)" userId="b4a6553e-4c9a-4b4b-bfa5-f0bcf10db8e8" providerId="ADAL" clId="{B3BC3F01-5612-4669-830B-EA81EDBF57E9}" dt="2020-10-02T19:19:47.577" v="1283" actId="20577"/>
        <pc:sldMkLst>
          <pc:docMk/>
          <pc:sldMk cId="3081466875" sldId="303"/>
        </pc:sldMkLst>
        <pc:spChg chg="mod">
          <ac:chgData name="Nelson, Stephanie (IDOA)" userId="b4a6553e-4c9a-4b4b-bfa5-f0bcf10db8e8" providerId="ADAL" clId="{B3BC3F01-5612-4669-830B-EA81EDBF57E9}" dt="2020-10-02T17:52:25.860" v="669" actId="20577"/>
          <ac:spMkLst>
            <pc:docMk/>
            <pc:sldMk cId="3081466875" sldId="303"/>
            <ac:spMk id="2" creationId="{00000000-0000-0000-0000-000000000000}"/>
          </ac:spMkLst>
        </pc:spChg>
        <pc:spChg chg="mod">
          <ac:chgData name="Nelson, Stephanie (IDOA)" userId="b4a6553e-4c9a-4b4b-bfa5-f0bcf10db8e8" providerId="ADAL" clId="{B3BC3F01-5612-4669-830B-EA81EDBF57E9}" dt="2020-10-02T19:19:47.577" v="1283" actId="20577"/>
          <ac:spMkLst>
            <pc:docMk/>
            <pc:sldMk cId="3081466875" sldId="303"/>
            <ac:spMk id="3" creationId="{00000000-0000-0000-0000-000000000000}"/>
          </ac:spMkLst>
        </pc:spChg>
      </pc:sldChg>
      <pc:sldChg chg="modSp add mod ord">
        <pc:chgData name="Nelson, Stephanie (IDOA)" userId="b4a6553e-4c9a-4b4b-bfa5-f0bcf10db8e8" providerId="ADAL" clId="{B3BC3F01-5612-4669-830B-EA81EDBF57E9}" dt="2020-10-07T14:16:30.946" v="4612" actId="20577"/>
        <pc:sldMkLst>
          <pc:docMk/>
          <pc:sldMk cId="348595936" sldId="304"/>
        </pc:sldMkLst>
        <pc:spChg chg="mod">
          <ac:chgData name="Nelson, Stephanie (IDOA)" userId="b4a6553e-4c9a-4b4b-bfa5-f0bcf10db8e8" providerId="ADAL" clId="{B3BC3F01-5612-4669-830B-EA81EDBF57E9}" dt="2020-10-07T14:16:30.946" v="4612" actId="20577"/>
          <ac:spMkLst>
            <pc:docMk/>
            <pc:sldMk cId="348595936" sldId="304"/>
            <ac:spMk id="2" creationId="{5585BD0F-765F-42FF-B259-5C4701194731}"/>
          </ac:spMkLst>
        </pc:spChg>
        <pc:spChg chg="mod">
          <ac:chgData name="Nelson, Stephanie (IDOA)" userId="b4a6553e-4c9a-4b4b-bfa5-f0bcf10db8e8" providerId="ADAL" clId="{B3BC3F01-5612-4669-830B-EA81EDBF57E9}" dt="2020-10-07T13:44:28.252" v="4587" actId="255"/>
          <ac:spMkLst>
            <pc:docMk/>
            <pc:sldMk cId="348595936" sldId="304"/>
            <ac:spMk id="10" creationId="{63E08E54-A4BA-48B0-B2A4-2588F898C388}"/>
          </ac:spMkLst>
        </pc:spChg>
      </pc:sldChg>
      <pc:sldChg chg="new del">
        <pc:chgData name="Nelson, Stephanie (IDOA)" userId="b4a6553e-4c9a-4b4b-bfa5-f0bcf10db8e8" providerId="ADAL" clId="{B3BC3F01-5612-4669-830B-EA81EDBF57E9}" dt="2020-10-02T20:49:33.078" v="2657" actId="2696"/>
        <pc:sldMkLst>
          <pc:docMk/>
          <pc:sldMk cId="495892325" sldId="304"/>
        </pc:sldMkLst>
      </pc:sldChg>
      <pc:sldChg chg="new del">
        <pc:chgData name="Nelson, Stephanie (IDOA)" userId="b4a6553e-4c9a-4b4b-bfa5-f0bcf10db8e8" providerId="ADAL" clId="{B3BC3F01-5612-4669-830B-EA81EDBF57E9}" dt="2020-10-02T20:48:26.397" v="2654" actId="680"/>
        <pc:sldMkLst>
          <pc:docMk/>
          <pc:sldMk cId="4140999097" sldId="304"/>
        </pc:sldMkLst>
      </pc:sldChg>
    </pc:docChg>
  </pc:docChgLst>
  <pc:docChgLst>
    <pc:chgData name="Nelson, Stephanie (IDOA)" userId="b4a6553e-4c9a-4b4b-bfa5-f0bcf10db8e8" providerId="ADAL" clId="{C5FC925C-84A9-47E2-BF4A-84764539C5EA}"/>
    <pc:docChg chg="custSel modSld">
      <pc:chgData name="Nelson, Stephanie (IDOA)" userId="b4a6553e-4c9a-4b4b-bfa5-f0bcf10db8e8" providerId="ADAL" clId="{C5FC925C-84A9-47E2-BF4A-84764539C5EA}" dt="2021-02-19T18:58:51.001" v="665" actId="20577"/>
      <pc:docMkLst>
        <pc:docMk/>
      </pc:docMkLst>
      <pc:sldChg chg="modSp mod">
        <pc:chgData name="Nelson, Stephanie (IDOA)" userId="b4a6553e-4c9a-4b4b-bfa5-f0bcf10db8e8" providerId="ADAL" clId="{C5FC925C-84A9-47E2-BF4A-84764539C5EA}" dt="2021-02-19T18:58:51.001" v="665" actId="20577"/>
        <pc:sldMkLst>
          <pc:docMk/>
          <pc:sldMk cId="1549426886" sldId="256"/>
        </pc:sldMkLst>
        <pc:spChg chg="mod">
          <ac:chgData name="Nelson, Stephanie (IDOA)" userId="b4a6553e-4c9a-4b4b-bfa5-f0bcf10db8e8" providerId="ADAL" clId="{C5FC925C-84A9-47E2-BF4A-84764539C5EA}" dt="2021-02-19T18:58:51.001" v="665" actId="20577"/>
          <ac:spMkLst>
            <pc:docMk/>
            <pc:sldMk cId="1549426886" sldId="256"/>
            <ac:spMk id="5" creationId="{00000000-0000-0000-0000-000000000000}"/>
          </ac:spMkLst>
        </pc:spChg>
      </pc:sldChg>
      <pc:sldChg chg="modSp mod">
        <pc:chgData name="Nelson, Stephanie (IDOA)" userId="b4a6553e-4c9a-4b4b-bfa5-f0bcf10db8e8" providerId="ADAL" clId="{C5FC925C-84A9-47E2-BF4A-84764539C5EA}" dt="2021-02-19T18:32:53.337" v="67" actId="20577"/>
        <pc:sldMkLst>
          <pc:docMk/>
          <pc:sldMk cId="3596126228" sldId="257"/>
        </pc:sldMkLst>
        <pc:spChg chg="mod">
          <ac:chgData name="Nelson, Stephanie (IDOA)" userId="b4a6553e-4c9a-4b4b-bfa5-f0bcf10db8e8" providerId="ADAL" clId="{C5FC925C-84A9-47E2-BF4A-84764539C5EA}" dt="2021-02-19T18:32:53.337" v="67" actId="20577"/>
          <ac:spMkLst>
            <pc:docMk/>
            <pc:sldMk cId="3596126228" sldId="257"/>
            <ac:spMk id="6" creationId="{00000000-0000-0000-0000-000000000000}"/>
          </ac:spMkLst>
        </pc:spChg>
      </pc:sldChg>
      <pc:sldChg chg="modSp mod">
        <pc:chgData name="Nelson, Stephanie (IDOA)" userId="b4a6553e-4c9a-4b4b-bfa5-f0bcf10db8e8" providerId="ADAL" clId="{C5FC925C-84A9-47E2-BF4A-84764539C5EA}" dt="2021-02-19T18:33:57.785" v="89" actId="20577"/>
        <pc:sldMkLst>
          <pc:docMk/>
          <pc:sldMk cId="1641067088" sldId="259"/>
        </pc:sldMkLst>
        <pc:spChg chg="mod">
          <ac:chgData name="Nelson, Stephanie (IDOA)" userId="b4a6553e-4c9a-4b4b-bfa5-f0bcf10db8e8" providerId="ADAL" clId="{C5FC925C-84A9-47E2-BF4A-84764539C5EA}" dt="2021-02-19T18:33:57.785" v="89" actId="20577"/>
          <ac:spMkLst>
            <pc:docMk/>
            <pc:sldMk cId="1641067088" sldId="259"/>
            <ac:spMk id="6" creationId="{00000000-0000-0000-0000-000000000000}"/>
          </ac:spMkLst>
        </pc:spChg>
      </pc:sldChg>
      <pc:sldChg chg="modSp mod">
        <pc:chgData name="Nelson, Stephanie (IDOA)" userId="b4a6553e-4c9a-4b4b-bfa5-f0bcf10db8e8" providerId="ADAL" clId="{C5FC925C-84A9-47E2-BF4A-84764539C5EA}" dt="2021-02-19T18:46:53.404" v="446" actId="20577"/>
        <pc:sldMkLst>
          <pc:docMk/>
          <pc:sldMk cId="4237097398" sldId="260"/>
        </pc:sldMkLst>
        <pc:spChg chg="mod">
          <ac:chgData name="Nelson, Stephanie (IDOA)" userId="b4a6553e-4c9a-4b4b-bfa5-f0bcf10db8e8" providerId="ADAL" clId="{C5FC925C-84A9-47E2-BF4A-84764539C5EA}" dt="2021-02-19T18:46:53.404" v="446" actId="20577"/>
          <ac:spMkLst>
            <pc:docMk/>
            <pc:sldMk cId="4237097398" sldId="260"/>
            <ac:spMk id="6" creationId="{00000000-0000-0000-0000-000000000000}"/>
          </ac:spMkLst>
        </pc:spChg>
      </pc:sldChg>
      <pc:sldChg chg="modSp mod">
        <pc:chgData name="Nelson, Stephanie (IDOA)" userId="b4a6553e-4c9a-4b4b-bfa5-f0bcf10db8e8" providerId="ADAL" clId="{C5FC925C-84A9-47E2-BF4A-84764539C5EA}" dt="2021-02-19T18:47:32.199" v="472" actId="20577"/>
        <pc:sldMkLst>
          <pc:docMk/>
          <pc:sldMk cId="593248629" sldId="261"/>
        </pc:sldMkLst>
        <pc:spChg chg="mod">
          <ac:chgData name="Nelson, Stephanie (IDOA)" userId="b4a6553e-4c9a-4b4b-bfa5-f0bcf10db8e8" providerId="ADAL" clId="{C5FC925C-84A9-47E2-BF4A-84764539C5EA}" dt="2021-02-19T18:47:32.199" v="472" actId="20577"/>
          <ac:spMkLst>
            <pc:docMk/>
            <pc:sldMk cId="593248629" sldId="261"/>
            <ac:spMk id="6" creationId="{00000000-0000-0000-0000-000000000000}"/>
          </ac:spMkLst>
        </pc:spChg>
      </pc:sldChg>
      <pc:sldChg chg="modSp mod">
        <pc:chgData name="Nelson, Stephanie (IDOA)" userId="b4a6553e-4c9a-4b4b-bfa5-f0bcf10db8e8" providerId="ADAL" clId="{C5FC925C-84A9-47E2-BF4A-84764539C5EA}" dt="2021-02-19T18:49:01.676" v="572" actId="20577"/>
        <pc:sldMkLst>
          <pc:docMk/>
          <pc:sldMk cId="1881250339" sldId="262"/>
        </pc:sldMkLst>
        <pc:graphicFrameChg chg="modGraphic">
          <ac:chgData name="Nelson, Stephanie (IDOA)" userId="b4a6553e-4c9a-4b4b-bfa5-f0bcf10db8e8" providerId="ADAL" clId="{C5FC925C-84A9-47E2-BF4A-84764539C5EA}" dt="2021-02-19T18:49:01.676" v="572" actId="20577"/>
          <ac:graphicFrameMkLst>
            <pc:docMk/>
            <pc:sldMk cId="1881250339" sldId="262"/>
            <ac:graphicFrameMk id="3" creationId="{00000000-0000-0000-0000-000000000000}"/>
          </ac:graphicFrameMkLst>
        </pc:graphicFrameChg>
      </pc:sldChg>
      <pc:sldChg chg="modSp mod">
        <pc:chgData name="Nelson, Stephanie (IDOA)" userId="b4a6553e-4c9a-4b4b-bfa5-f0bcf10db8e8" providerId="ADAL" clId="{C5FC925C-84A9-47E2-BF4A-84764539C5EA}" dt="2021-02-19T18:49:47.477" v="593" actId="20577"/>
        <pc:sldMkLst>
          <pc:docMk/>
          <pc:sldMk cId="4279460628" sldId="265"/>
        </pc:sldMkLst>
        <pc:spChg chg="mod">
          <ac:chgData name="Nelson, Stephanie (IDOA)" userId="b4a6553e-4c9a-4b4b-bfa5-f0bcf10db8e8" providerId="ADAL" clId="{C5FC925C-84A9-47E2-BF4A-84764539C5EA}" dt="2021-02-19T18:49:47.477" v="593" actId="20577"/>
          <ac:spMkLst>
            <pc:docMk/>
            <pc:sldMk cId="4279460628" sldId="265"/>
            <ac:spMk id="6" creationId="{00000000-0000-0000-0000-000000000000}"/>
          </ac:spMkLst>
        </pc:spChg>
      </pc:sldChg>
      <pc:sldChg chg="addSp delSp modSp mod">
        <pc:chgData name="Nelson, Stephanie (IDOA)" userId="b4a6553e-4c9a-4b4b-bfa5-f0bcf10db8e8" providerId="ADAL" clId="{C5FC925C-84A9-47E2-BF4A-84764539C5EA}" dt="2021-02-19T18:54:27.970" v="603" actId="14100"/>
        <pc:sldMkLst>
          <pc:docMk/>
          <pc:sldMk cId="1659664833" sldId="277"/>
        </pc:sldMkLst>
        <pc:spChg chg="add del mod">
          <ac:chgData name="Nelson, Stephanie (IDOA)" userId="b4a6553e-4c9a-4b4b-bfa5-f0bcf10db8e8" providerId="ADAL" clId="{C5FC925C-84A9-47E2-BF4A-84764539C5EA}" dt="2021-02-19T18:54:10.326" v="595" actId="931"/>
          <ac:spMkLst>
            <pc:docMk/>
            <pc:sldMk cId="1659664833" sldId="277"/>
            <ac:spMk id="3" creationId="{83CF7AAC-9129-4DE9-B07E-1E6611BC4329}"/>
          </ac:spMkLst>
        </pc:spChg>
        <pc:picChg chg="del">
          <ac:chgData name="Nelson, Stephanie (IDOA)" userId="b4a6553e-4c9a-4b4b-bfa5-f0bcf10db8e8" providerId="ADAL" clId="{C5FC925C-84A9-47E2-BF4A-84764539C5EA}" dt="2021-02-19T18:53:54.145" v="594" actId="478"/>
          <ac:picMkLst>
            <pc:docMk/>
            <pc:sldMk cId="1659664833" sldId="277"/>
            <ac:picMk id="5" creationId="{5C087F94-BAEA-4D61-B0CA-F952F63BC882}"/>
          </ac:picMkLst>
        </pc:picChg>
        <pc:picChg chg="add mod">
          <ac:chgData name="Nelson, Stephanie (IDOA)" userId="b4a6553e-4c9a-4b4b-bfa5-f0bcf10db8e8" providerId="ADAL" clId="{C5FC925C-84A9-47E2-BF4A-84764539C5EA}" dt="2021-02-19T18:54:27.970" v="603" actId="14100"/>
          <ac:picMkLst>
            <pc:docMk/>
            <pc:sldMk cId="1659664833" sldId="277"/>
            <ac:picMk id="6" creationId="{3BA07B1C-5A72-4031-8AA8-307886AD2A95}"/>
          </ac:picMkLst>
        </pc:picChg>
      </pc:sldChg>
      <pc:sldChg chg="modSp mod">
        <pc:chgData name="Nelson, Stephanie (IDOA)" userId="b4a6553e-4c9a-4b4b-bfa5-f0bcf10db8e8" providerId="ADAL" clId="{C5FC925C-84A9-47E2-BF4A-84764539C5EA}" dt="2021-02-19T18:54:39.708" v="612" actId="20577"/>
        <pc:sldMkLst>
          <pc:docMk/>
          <pc:sldMk cId="1899481600" sldId="279"/>
        </pc:sldMkLst>
        <pc:spChg chg="mod">
          <ac:chgData name="Nelson, Stephanie (IDOA)" userId="b4a6553e-4c9a-4b4b-bfa5-f0bcf10db8e8" providerId="ADAL" clId="{C5FC925C-84A9-47E2-BF4A-84764539C5EA}" dt="2021-02-19T18:54:39.708" v="612" actId="20577"/>
          <ac:spMkLst>
            <pc:docMk/>
            <pc:sldMk cId="1899481600" sldId="279"/>
            <ac:spMk id="2" creationId="{F9F601FD-A320-4944-9BD4-4EF3ED62F4B9}"/>
          </ac:spMkLst>
        </pc:spChg>
      </pc:sldChg>
      <pc:sldChg chg="addSp delSp modSp mod">
        <pc:chgData name="Nelson, Stephanie (IDOA)" userId="b4a6553e-4c9a-4b4b-bfa5-f0bcf10db8e8" providerId="ADAL" clId="{C5FC925C-84A9-47E2-BF4A-84764539C5EA}" dt="2021-02-19T18:55:43.822" v="620" actId="14100"/>
        <pc:sldMkLst>
          <pc:docMk/>
          <pc:sldMk cId="2450863316" sldId="281"/>
        </pc:sldMkLst>
        <pc:spChg chg="add del mod">
          <ac:chgData name="Nelson, Stephanie (IDOA)" userId="b4a6553e-4c9a-4b4b-bfa5-f0bcf10db8e8" providerId="ADAL" clId="{C5FC925C-84A9-47E2-BF4A-84764539C5EA}" dt="2021-02-19T18:55:31.564" v="614" actId="931"/>
          <ac:spMkLst>
            <pc:docMk/>
            <pc:sldMk cId="2450863316" sldId="281"/>
            <ac:spMk id="3" creationId="{13A76956-5F71-4D6D-B3AB-A18EE3477AD5}"/>
          </ac:spMkLst>
        </pc:spChg>
        <pc:picChg chg="add mod">
          <ac:chgData name="Nelson, Stephanie (IDOA)" userId="b4a6553e-4c9a-4b4b-bfa5-f0bcf10db8e8" providerId="ADAL" clId="{C5FC925C-84A9-47E2-BF4A-84764539C5EA}" dt="2021-02-19T18:55:43.822" v="620" actId="14100"/>
          <ac:picMkLst>
            <pc:docMk/>
            <pc:sldMk cId="2450863316" sldId="281"/>
            <ac:picMk id="5" creationId="{29053513-BA9B-44BB-9CEC-3CBB932A0931}"/>
          </ac:picMkLst>
        </pc:picChg>
        <pc:picChg chg="del">
          <ac:chgData name="Nelson, Stephanie (IDOA)" userId="b4a6553e-4c9a-4b4b-bfa5-f0bcf10db8e8" providerId="ADAL" clId="{C5FC925C-84A9-47E2-BF4A-84764539C5EA}" dt="2021-02-19T18:55:17.287" v="613" actId="478"/>
          <ac:picMkLst>
            <pc:docMk/>
            <pc:sldMk cId="2450863316" sldId="281"/>
            <ac:picMk id="6" creationId="{2CE2B7AA-0453-404A-99CF-1AC4DDE7307E}"/>
          </ac:picMkLst>
        </pc:picChg>
      </pc:sldChg>
      <pc:sldChg chg="addSp delSp modSp mod">
        <pc:chgData name="Nelson, Stephanie (IDOA)" userId="b4a6553e-4c9a-4b4b-bfa5-f0bcf10db8e8" providerId="ADAL" clId="{C5FC925C-84A9-47E2-BF4A-84764539C5EA}" dt="2021-02-19T18:56:32.908" v="628" actId="14100"/>
        <pc:sldMkLst>
          <pc:docMk/>
          <pc:sldMk cId="3244054266" sldId="284"/>
        </pc:sldMkLst>
        <pc:spChg chg="add del mod">
          <ac:chgData name="Nelson, Stephanie (IDOA)" userId="b4a6553e-4c9a-4b4b-bfa5-f0bcf10db8e8" providerId="ADAL" clId="{C5FC925C-84A9-47E2-BF4A-84764539C5EA}" dt="2021-02-19T18:56:23.015" v="622" actId="931"/>
          <ac:spMkLst>
            <pc:docMk/>
            <pc:sldMk cId="3244054266" sldId="284"/>
            <ac:spMk id="3" creationId="{E9FDCDB8-FE20-4D1A-8671-D24567BEC31D}"/>
          </ac:spMkLst>
        </pc:spChg>
        <pc:picChg chg="add mod">
          <ac:chgData name="Nelson, Stephanie (IDOA)" userId="b4a6553e-4c9a-4b4b-bfa5-f0bcf10db8e8" providerId="ADAL" clId="{C5FC925C-84A9-47E2-BF4A-84764539C5EA}" dt="2021-02-19T18:56:32.908" v="628" actId="14100"/>
          <ac:picMkLst>
            <pc:docMk/>
            <pc:sldMk cId="3244054266" sldId="284"/>
            <ac:picMk id="5" creationId="{A448DBB2-0F11-4136-80B0-0A33153519C3}"/>
          </ac:picMkLst>
        </pc:picChg>
        <pc:picChg chg="del">
          <ac:chgData name="Nelson, Stephanie (IDOA)" userId="b4a6553e-4c9a-4b4b-bfa5-f0bcf10db8e8" providerId="ADAL" clId="{C5FC925C-84A9-47E2-BF4A-84764539C5EA}" dt="2021-02-19T18:56:02.208" v="621" actId="478"/>
          <ac:picMkLst>
            <pc:docMk/>
            <pc:sldMk cId="3244054266" sldId="284"/>
            <ac:picMk id="10" creationId="{FA1700CB-52F0-435C-BF12-2B758AF5C408}"/>
          </ac:picMkLst>
        </pc:picChg>
      </pc:sldChg>
      <pc:sldChg chg="modSp mod">
        <pc:chgData name="Nelson, Stephanie (IDOA)" userId="b4a6553e-4c9a-4b4b-bfa5-f0bcf10db8e8" providerId="ADAL" clId="{C5FC925C-84A9-47E2-BF4A-84764539C5EA}" dt="2021-02-19T18:56:46.563" v="642" actId="14100"/>
        <pc:sldMkLst>
          <pc:docMk/>
          <pc:sldMk cId="917279036" sldId="285"/>
        </pc:sldMkLst>
        <pc:spChg chg="mod">
          <ac:chgData name="Nelson, Stephanie (IDOA)" userId="b4a6553e-4c9a-4b4b-bfa5-f0bcf10db8e8" providerId="ADAL" clId="{C5FC925C-84A9-47E2-BF4A-84764539C5EA}" dt="2021-02-19T18:56:46.563" v="642" actId="14100"/>
          <ac:spMkLst>
            <pc:docMk/>
            <pc:sldMk cId="917279036" sldId="285"/>
            <ac:spMk id="2" creationId="{A5EDC62B-18E4-4128-8D35-89A986B1E0E6}"/>
          </ac:spMkLst>
        </pc:spChg>
      </pc:sldChg>
      <pc:sldChg chg="modSp mod">
        <pc:chgData name="Nelson, Stephanie (IDOA)" userId="b4a6553e-4c9a-4b4b-bfa5-f0bcf10db8e8" providerId="ADAL" clId="{C5FC925C-84A9-47E2-BF4A-84764539C5EA}" dt="2021-02-19T18:57:45.766" v="648" actId="20577"/>
        <pc:sldMkLst>
          <pc:docMk/>
          <pc:sldMk cId="3081466875" sldId="303"/>
        </pc:sldMkLst>
        <pc:spChg chg="mod">
          <ac:chgData name="Nelson, Stephanie (IDOA)" userId="b4a6553e-4c9a-4b4b-bfa5-f0bcf10db8e8" providerId="ADAL" clId="{C5FC925C-84A9-47E2-BF4A-84764539C5EA}" dt="2021-02-19T18:57:45.766" v="648" actId="20577"/>
          <ac:spMkLst>
            <pc:docMk/>
            <pc:sldMk cId="3081466875" sldId="303"/>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2/11/2025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dirty="0"/>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576298-C4A5-4EF1-976D-63231C412681}" type="datetimeFigureOut">
              <a:rPr lang="en-US" smtClean="0"/>
              <a:t>2/11/2025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1B5F83-8112-46FB-97A2-D0AF9A589CA9}" type="slidenum">
              <a:rPr lang="en-US" smtClean="0"/>
              <a:t>‹#›</a:t>
            </a:fld>
            <a:endParaRPr lang="en-US" dirty="0"/>
          </a:p>
        </p:txBody>
      </p:sp>
    </p:spTree>
    <p:extLst>
      <p:ext uri="{BB962C8B-B14F-4D97-AF65-F5344CB8AC3E}">
        <p14:creationId xmlns:p14="http://schemas.microsoft.com/office/powerpoint/2010/main" val="4041289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a:effectLst/>
                <a:latin typeface="Calibri" panose="020F0502020204030204" pitchFamily="34" charset="0"/>
                <a:ea typeface="Calibri" panose="020F0502020204030204" pitchFamily="34" charset="0"/>
                <a:cs typeface="Times New Roman" panose="02020603050405020304" pitchFamily="18" charset="0"/>
              </a:rPr>
              <a:t>Good morning, everyone!  I hope those joining on the phone only can hear me and that rest of you can see the presentation. Thank you all for taking the time and your interest in this RFP as well as your attendance virtually today. The purpose of this meeting is to discuss RFP-25-81445</a:t>
            </a:r>
            <a:r>
              <a:rPr lang="en-US" sz="1800" u="none" strike="noStrike"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US" sz="1800" u="none" strike="noStrike" dirty="0">
                <a:effectLst/>
                <a:latin typeface="Calibri" panose="020F0502020204030204" pitchFamily="34" charset="0"/>
                <a:ea typeface="Times New Roman" panose="02020603050405020304" pitchFamily="18" charset="0"/>
                <a:cs typeface="Calibri" panose="020F0502020204030204" pitchFamily="34" charset="0"/>
              </a:rPr>
              <a:t>in this pre-proposal conference for Laboratory Analytical Services </a:t>
            </a:r>
            <a:r>
              <a:rPr lang="en-US" sz="1800" u="none" strike="noStrike" dirty="0">
                <a:effectLst/>
                <a:latin typeface="Calibri" panose="020F0502020204030204" pitchFamily="34" charset="0"/>
                <a:ea typeface="Calibri" panose="020F0502020204030204" pitchFamily="34" charset="0"/>
                <a:cs typeface="Times New Roman" panose="02020603050405020304" pitchFamily="18" charset="0"/>
              </a:rPr>
              <a:t>on behalf of the Department of Environmental Management, Office of Water Quality.</a:t>
            </a:r>
          </a:p>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1</a:t>
            </a:fld>
            <a:endParaRPr lang="en-US" dirty="0"/>
          </a:p>
        </p:txBody>
      </p:sp>
    </p:spTree>
    <p:extLst>
      <p:ext uri="{BB962C8B-B14F-4D97-AF65-F5344CB8AC3E}">
        <p14:creationId xmlns:p14="http://schemas.microsoft.com/office/powerpoint/2010/main" val="36018123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12</a:t>
            </a:fld>
            <a:endParaRPr lang="en-US" dirty="0"/>
          </a:p>
        </p:txBody>
      </p:sp>
    </p:spTree>
    <p:extLst>
      <p:ext uri="{BB962C8B-B14F-4D97-AF65-F5344CB8AC3E}">
        <p14:creationId xmlns:p14="http://schemas.microsoft.com/office/powerpoint/2010/main" val="4249623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C56D5D-2C20-29F7-65E5-729113F368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9B0A4A-AADE-8E85-2DF9-E8A770ABC8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B775F5-B116-3586-74CE-072774691F2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10DF1EB-15E6-5558-EB00-C614AD4CC820}"/>
              </a:ext>
            </a:extLst>
          </p:cNvPr>
          <p:cNvSpPr>
            <a:spLocks noGrp="1"/>
          </p:cNvSpPr>
          <p:nvPr>
            <p:ph type="sldNum" sz="quarter" idx="5"/>
          </p:nvPr>
        </p:nvSpPr>
        <p:spPr/>
        <p:txBody>
          <a:bodyPr/>
          <a:lstStyle/>
          <a:p>
            <a:fld id="{B31B5F83-8112-46FB-97A2-D0AF9A589CA9}" type="slidenum">
              <a:rPr lang="en-US" smtClean="0"/>
              <a:t>13</a:t>
            </a:fld>
            <a:endParaRPr lang="en-US" dirty="0"/>
          </a:p>
        </p:txBody>
      </p:sp>
    </p:spTree>
    <p:extLst>
      <p:ext uri="{BB962C8B-B14F-4D97-AF65-F5344CB8AC3E}">
        <p14:creationId xmlns:p14="http://schemas.microsoft.com/office/powerpoint/2010/main" val="1408085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40</a:t>
            </a:fld>
            <a:endParaRPr lang="en-US" dirty="0"/>
          </a:p>
        </p:txBody>
      </p:sp>
    </p:spTree>
    <p:extLst>
      <p:ext uri="{BB962C8B-B14F-4D97-AF65-F5344CB8AC3E}">
        <p14:creationId xmlns:p14="http://schemas.microsoft.com/office/powerpoint/2010/main" val="355984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4</a:t>
            </a:fld>
            <a:endParaRPr lang="en-US" dirty="0"/>
          </a:p>
        </p:txBody>
      </p:sp>
    </p:spTree>
    <p:extLst>
      <p:ext uri="{BB962C8B-B14F-4D97-AF65-F5344CB8AC3E}">
        <p14:creationId xmlns:p14="http://schemas.microsoft.com/office/powerpoint/2010/main" val="800419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Bolded the years</a:t>
            </a:r>
          </a:p>
        </p:txBody>
      </p:sp>
      <p:sp>
        <p:nvSpPr>
          <p:cNvPr id="4" name="Slide Number Placeholder 3"/>
          <p:cNvSpPr>
            <a:spLocks noGrp="1"/>
          </p:cNvSpPr>
          <p:nvPr>
            <p:ph type="sldNum" sz="quarter" idx="5"/>
          </p:nvPr>
        </p:nvSpPr>
        <p:spPr/>
        <p:txBody>
          <a:bodyPr/>
          <a:lstStyle/>
          <a:p>
            <a:fld id="{B31B5F83-8112-46FB-97A2-D0AF9A589CA9}" type="slidenum">
              <a:rPr lang="en-US" smtClean="0"/>
              <a:t>5</a:t>
            </a:fld>
            <a:endParaRPr lang="en-US" dirty="0"/>
          </a:p>
        </p:txBody>
      </p:sp>
    </p:spTree>
    <p:extLst>
      <p:ext uri="{BB962C8B-B14F-4D97-AF65-F5344CB8AC3E}">
        <p14:creationId xmlns:p14="http://schemas.microsoft.com/office/powerpoint/2010/main" val="179499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6</a:t>
            </a:fld>
            <a:endParaRPr lang="en-US" dirty="0"/>
          </a:p>
        </p:txBody>
      </p:sp>
    </p:spTree>
    <p:extLst>
      <p:ext uri="{BB962C8B-B14F-4D97-AF65-F5344CB8AC3E}">
        <p14:creationId xmlns:p14="http://schemas.microsoft.com/office/powerpoint/2010/main" val="1969851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7</a:t>
            </a:fld>
            <a:endParaRPr lang="en-US" dirty="0"/>
          </a:p>
        </p:txBody>
      </p:sp>
    </p:spTree>
    <p:extLst>
      <p:ext uri="{BB962C8B-B14F-4D97-AF65-F5344CB8AC3E}">
        <p14:creationId xmlns:p14="http://schemas.microsoft.com/office/powerpoint/2010/main" val="230487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CB076-D604-379A-73A1-D7CC99B2A1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5F8E61A-1AF1-BA5B-2235-559BB834FB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6490AA-9BBE-4FB1-7FC5-972DC9055E1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22BC71B-A3B4-3F81-00FE-AD5672EFBDB9}"/>
              </a:ext>
            </a:extLst>
          </p:cNvPr>
          <p:cNvSpPr>
            <a:spLocks noGrp="1"/>
          </p:cNvSpPr>
          <p:nvPr>
            <p:ph type="sldNum" sz="quarter" idx="5"/>
          </p:nvPr>
        </p:nvSpPr>
        <p:spPr/>
        <p:txBody>
          <a:bodyPr/>
          <a:lstStyle/>
          <a:p>
            <a:fld id="{B31B5F83-8112-46FB-97A2-D0AF9A589CA9}" type="slidenum">
              <a:rPr lang="en-US" smtClean="0"/>
              <a:t>8</a:t>
            </a:fld>
            <a:endParaRPr lang="en-US" dirty="0"/>
          </a:p>
        </p:txBody>
      </p:sp>
    </p:spTree>
    <p:extLst>
      <p:ext uri="{BB962C8B-B14F-4D97-AF65-F5344CB8AC3E}">
        <p14:creationId xmlns:p14="http://schemas.microsoft.com/office/powerpoint/2010/main" val="4020877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C9CF7-8A3D-14D2-BC06-0D88E5C397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75B72-3A3D-A58E-B727-D3BF088C32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3BB5A9-4263-883F-43CB-D1FB0B935DE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0507E9C-36B8-F79E-7DC5-EA15BC0F2C68}"/>
              </a:ext>
            </a:extLst>
          </p:cNvPr>
          <p:cNvSpPr>
            <a:spLocks noGrp="1"/>
          </p:cNvSpPr>
          <p:nvPr>
            <p:ph type="sldNum" sz="quarter" idx="5"/>
          </p:nvPr>
        </p:nvSpPr>
        <p:spPr/>
        <p:txBody>
          <a:bodyPr/>
          <a:lstStyle/>
          <a:p>
            <a:fld id="{B31B5F83-8112-46FB-97A2-D0AF9A589CA9}" type="slidenum">
              <a:rPr lang="en-US" smtClean="0"/>
              <a:t>9</a:t>
            </a:fld>
            <a:endParaRPr lang="en-US" dirty="0"/>
          </a:p>
        </p:txBody>
      </p:sp>
    </p:spTree>
    <p:extLst>
      <p:ext uri="{BB962C8B-B14F-4D97-AF65-F5344CB8AC3E}">
        <p14:creationId xmlns:p14="http://schemas.microsoft.com/office/powerpoint/2010/main" val="3384611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11</a:t>
            </a:fld>
            <a:endParaRPr lang="en-US" dirty="0"/>
          </a:p>
        </p:txBody>
      </p:sp>
    </p:spTree>
    <p:extLst>
      <p:ext uri="{BB962C8B-B14F-4D97-AF65-F5344CB8AC3E}">
        <p14:creationId xmlns:p14="http://schemas.microsoft.com/office/powerpoint/2010/main" val="31783084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2/11/2025</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2/11/2025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2/11/2025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2/11/2025</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2/11/2025</a:t>
            </a:fld>
            <a:endParaRPr lang="en-US" dirty="0"/>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dirty="0"/>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2/11/2025</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2/11/2025</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2/11/2025</a:t>
            </a:fld>
            <a:endParaRPr lang="en-US" dirty="0"/>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dirty="0"/>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dirty="0"/>
              <a:t>Click to edit Master title style</a:t>
            </a:r>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idoareferences@idoa.in.gov"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www.in.gov/idoa/procurement/award-recommendations/" TargetMode="External"/><Relationship Id="rId7" Type="http://schemas.openxmlformats.org/officeDocument/2006/relationships/hyperlink" Target="https://www.in.gov/idoa/procurement/supplier-resource-center/requirements-to-do-business-with-the-state/bidder-profile-registration/manage-my-bidder-profile/submitting-a-bid/" TargetMode="External"/><Relationship Id="rId2" Type="http://schemas.openxmlformats.org/officeDocument/2006/relationships/hyperlink" Target="#_1.24_SUMMARY_OF"/><Relationship Id="rId1" Type="http://schemas.openxmlformats.org/officeDocument/2006/relationships/slideLayout" Target="../slideLayouts/slideLayout4.xml"/><Relationship Id="rId6" Type="http://schemas.openxmlformats.org/officeDocument/2006/relationships/hyperlink" Target="https://www.in.gov/idoa/procurement/supplier-resource-center/requirements-to-do-business-with-the-state/bidder-profile-registration/" TargetMode="External"/><Relationship Id="rId5" Type="http://schemas.openxmlformats.org/officeDocument/2006/relationships/hyperlink" Target="https://www.in.gov/iot/customer-service/myshareingov/multi-factor-authentication/" TargetMode="External"/><Relationship Id="rId4" Type="http://schemas.openxmlformats.org/officeDocument/2006/relationships/hyperlink" Target="#_2.1_General"/></Relationships>
</file>

<file path=ppt/slides/_rels/slide38.xml.rels><?xml version="1.0" encoding="UTF-8" standalone="yes"?>
<Relationships xmlns="http://schemas.openxmlformats.org/package/2006/relationships"><Relationship Id="rId3" Type="http://schemas.openxmlformats.org/officeDocument/2006/relationships/hyperlink" Target="http://www.in.gov/idoa/2464.htm" TargetMode="External"/><Relationship Id="rId7" Type="http://schemas.openxmlformats.org/officeDocument/2006/relationships/hyperlink" Target="http://www.in.gov/idoa/2354.htm" TargetMode="External"/><Relationship Id="rId2" Type="http://schemas.openxmlformats.org/officeDocument/2006/relationships/hyperlink" Target="http://www.in.gov/idoa/2788.htm" TargetMode="External"/><Relationship Id="rId1" Type="http://schemas.openxmlformats.org/officeDocument/2006/relationships/slideLayout" Target="../slideLayouts/slideLayout4.xml"/><Relationship Id="rId6" Type="http://schemas.openxmlformats.org/officeDocument/2006/relationships/hyperlink" Target="http://www.in.gov/idoa/2352.htm" TargetMode="External"/><Relationship Id="rId5" Type="http://schemas.openxmlformats.org/officeDocument/2006/relationships/hyperlink" Target="http://www.in.gov/idoa/3106.htm" TargetMode="External"/><Relationship Id="rId4" Type="http://schemas.openxmlformats.org/officeDocument/2006/relationships/hyperlink" Target="http://www.in.gov/sos"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mailto:rfp@idoa.in.gov"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mailto:snelson@idoa.in.gov"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915385" y="1216152"/>
            <a:ext cx="8361229" cy="4328849"/>
          </a:xfrm>
        </p:spPr>
        <p:txBody>
          <a:bodyPr/>
          <a:lstStyle/>
          <a:p>
            <a:r>
              <a:rPr lang="en-US" sz="2800" b="1" dirty="0">
                <a:latin typeface="Garamond" panose="02020404030301010803" pitchFamily="18" charset="0"/>
                <a:cs typeface="Calibri" pitchFamily="34" charset="0"/>
              </a:rPr>
              <a:t>Request for Proposal 25-81445</a:t>
            </a:r>
            <a:br>
              <a:rPr lang="en-US" sz="2000" b="1" dirty="0">
                <a:latin typeface="Garamond" panose="02020404030301010803" pitchFamily="18" charset="0"/>
                <a:cs typeface="Calibri" pitchFamily="34" charset="0"/>
              </a:rPr>
            </a:br>
            <a:br>
              <a:rPr lang="en-US" sz="2000" b="1" dirty="0">
                <a:latin typeface="Garamond" panose="02020404030301010803" pitchFamily="18" charset="0"/>
                <a:cs typeface="Calibri" pitchFamily="34" charset="0"/>
              </a:rPr>
            </a:br>
            <a:r>
              <a:rPr lang="en-US" sz="2000" b="1" dirty="0">
                <a:latin typeface="Garamond" panose="02020404030301010803" pitchFamily="18" charset="0"/>
                <a:cs typeface="Calibri" pitchFamily="34" charset="0"/>
              </a:rPr>
              <a:t>laboratory analytical services</a:t>
            </a:r>
            <a:br>
              <a:rPr lang="en-US" sz="2000" b="1" dirty="0">
                <a:latin typeface="Garamond" panose="02020404030301010803" pitchFamily="18" charset="0"/>
                <a:cs typeface="Calibri" pitchFamily="34" charset="0"/>
              </a:rPr>
            </a:br>
            <a:br>
              <a:rPr lang="en-US" sz="2000" b="1" dirty="0">
                <a:latin typeface="Garamond" panose="02020404030301010803" pitchFamily="18" charset="0"/>
                <a:cs typeface="Calibri" pitchFamily="34" charset="0"/>
              </a:rPr>
            </a:br>
            <a:r>
              <a:rPr lang="en-US" sz="2000" b="1" dirty="0">
                <a:latin typeface="Garamond" panose="02020404030301010803" pitchFamily="18" charset="0"/>
                <a:cs typeface="Calibri" pitchFamily="34" charset="0"/>
              </a:rPr>
              <a:t>Indiana Department of Administration</a:t>
            </a:r>
            <a:br>
              <a:rPr lang="en-US" sz="2000" b="1" dirty="0">
                <a:latin typeface="Garamond" panose="02020404030301010803" pitchFamily="18" charset="0"/>
                <a:cs typeface="Calibri" pitchFamily="34" charset="0"/>
              </a:rPr>
            </a:br>
            <a:r>
              <a:rPr lang="en-US" sz="2000" b="1" dirty="0">
                <a:latin typeface="Garamond" panose="02020404030301010803" pitchFamily="18" charset="0"/>
                <a:cs typeface="Calibri" pitchFamily="34" charset="0"/>
              </a:rPr>
              <a:t>On Behalf Of </a:t>
            </a:r>
            <a:br>
              <a:rPr lang="en-US" sz="2000" b="1" dirty="0">
                <a:latin typeface="Garamond" panose="02020404030301010803" pitchFamily="18" charset="0"/>
                <a:cs typeface="Calibri" pitchFamily="34" charset="0"/>
              </a:rPr>
            </a:br>
            <a:r>
              <a:rPr lang="en-US" sz="2000" b="1" dirty="0">
                <a:latin typeface="Garamond" panose="02020404030301010803" pitchFamily="18" charset="0"/>
                <a:cs typeface="Calibri" pitchFamily="34" charset="0"/>
              </a:rPr>
              <a:t>Indiana department of environmental management Office of water quality</a:t>
            </a:r>
            <a:br>
              <a:rPr lang="en-US" sz="2000" b="1" dirty="0">
                <a:latin typeface="Garamond" panose="02020404030301010803" pitchFamily="18" charset="0"/>
                <a:cs typeface="Calibri" pitchFamily="34" charset="0"/>
              </a:rPr>
            </a:br>
            <a:br>
              <a:rPr lang="en-US" sz="2000" b="1" dirty="0">
                <a:latin typeface="Garamond" panose="02020404030301010803" pitchFamily="18" charset="0"/>
                <a:cs typeface="Calibri" pitchFamily="34" charset="0"/>
              </a:rPr>
            </a:br>
            <a:r>
              <a:rPr lang="en-US" sz="2000" b="1" dirty="0">
                <a:latin typeface="Garamond" panose="02020404030301010803" pitchFamily="18" charset="0"/>
                <a:cs typeface="Calibri" pitchFamily="34" charset="0"/>
              </a:rPr>
              <a:t>Pre-Proposal Conference</a:t>
            </a:r>
            <a:br>
              <a:rPr lang="en-US" sz="2000" b="1" dirty="0">
                <a:latin typeface="Garamond" panose="02020404030301010803" pitchFamily="18" charset="0"/>
                <a:cs typeface="Calibri" pitchFamily="34" charset="0"/>
              </a:rPr>
            </a:br>
            <a:br>
              <a:rPr lang="en-US" sz="2000" b="1" dirty="0">
                <a:latin typeface="Garamond" panose="02020404030301010803" pitchFamily="18" charset="0"/>
                <a:cs typeface="Calibri" pitchFamily="34" charset="0"/>
              </a:rPr>
            </a:br>
            <a:br>
              <a:rPr lang="en-US" sz="2000" b="1" dirty="0">
                <a:latin typeface="Garamond" panose="02020404030301010803" pitchFamily="18" charset="0"/>
                <a:cs typeface="Calibri" pitchFamily="34" charset="0"/>
              </a:rPr>
            </a:br>
            <a:br>
              <a:rPr lang="en-US" sz="2000" b="1" dirty="0">
                <a:latin typeface="Garamond" panose="02020404030301010803" pitchFamily="18" charset="0"/>
                <a:cs typeface="Calibri" pitchFamily="34" charset="0"/>
              </a:rPr>
            </a:br>
            <a:r>
              <a:rPr lang="en-US" sz="2000" b="1" dirty="0" err="1">
                <a:latin typeface="Garamond" panose="02020404030301010803" pitchFamily="18" charset="0"/>
                <a:cs typeface="Calibri" pitchFamily="34" charset="0"/>
              </a:rPr>
              <a:t>christina</a:t>
            </a:r>
            <a:r>
              <a:rPr lang="en-US" sz="2000" b="1" dirty="0">
                <a:latin typeface="Garamond" panose="02020404030301010803" pitchFamily="18" charset="0"/>
                <a:cs typeface="Calibri" pitchFamily="34" charset="0"/>
              </a:rPr>
              <a:t> </a:t>
            </a:r>
            <a:r>
              <a:rPr lang="en-US" sz="2000" b="1" dirty="0" err="1">
                <a:latin typeface="Garamond" panose="02020404030301010803" pitchFamily="18" charset="0"/>
                <a:cs typeface="Calibri" pitchFamily="34" charset="0"/>
              </a:rPr>
              <a:t>garcia</a:t>
            </a:r>
            <a:br>
              <a:rPr lang="en-US" sz="2000" b="1" dirty="0">
                <a:latin typeface="Garamond" panose="02020404030301010803" pitchFamily="18" charset="0"/>
                <a:cs typeface="Calibri" pitchFamily="34" charset="0"/>
              </a:rPr>
            </a:br>
            <a:r>
              <a:rPr lang="en-US" sz="2000" b="1" dirty="0">
                <a:latin typeface="Garamond" panose="02020404030301010803" pitchFamily="18" charset="0"/>
                <a:cs typeface="Calibri" pitchFamily="34" charset="0"/>
              </a:rPr>
              <a:t>IDOA/Procurement Division</a:t>
            </a:r>
            <a:endParaRPr lang="en-US" sz="2000" b="1" dirty="0"/>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Business Proposal </a:t>
            </a:r>
            <a:r>
              <a:rPr lang="en-US" sz="2400" dirty="0">
                <a:latin typeface="Garamond" panose="02020404030301010803" pitchFamily="18" charset="0"/>
              </a:rPr>
              <a:t>(Attachment E)</a:t>
            </a:r>
            <a:endParaRPr lang="en-US" dirty="0">
              <a:latin typeface="Garamond" panose="02020404030301010803" pitchFamily="18" charset="0"/>
            </a:endParaRPr>
          </a:p>
        </p:txBody>
      </p:sp>
      <p:sp>
        <p:nvSpPr>
          <p:cNvPr id="6" name="Content Placeholder 5"/>
          <p:cNvSpPr>
            <a:spLocks noGrp="1"/>
          </p:cNvSpPr>
          <p:nvPr>
            <p:ph idx="1"/>
          </p:nvPr>
        </p:nvSpPr>
        <p:spPr>
          <a:xfrm>
            <a:off x="1194867" y="1700017"/>
            <a:ext cx="9601200" cy="4012443"/>
          </a:xfrm>
        </p:spPr>
        <p:txBody>
          <a:bodyPr>
            <a:normAutofit fontScale="85000" lnSpcReduction="20000"/>
          </a:bodyPr>
          <a:lstStyle/>
          <a:p>
            <a:pPr>
              <a:lnSpc>
                <a:spcPct val="80000"/>
              </a:lnSpc>
            </a:pPr>
            <a:r>
              <a:rPr lang="en-US" sz="2200" b="1" dirty="0">
                <a:solidFill>
                  <a:srgbClr val="101D49"/>
                </a:solidFill>
                <a:latin typeface="Garamond" panose="02020404030301010803" pitchFamily="18" charset="0"/>
              </a:rPr>
              <a:t>Company Financial Information (Section 2.3.4)</a:t>
            </a:r>
          </a:p>
          <a:p>
            <a:pPr lvl="1">
              <a:spcBef>
                <a:spcPts val="600"/>
              </a:spcBef>
            </a:pPr>
            <a:r>
              <a:rPr lang="en-US" sz="1900" i="0" dirty="0">
                <a:solidFill>
                  <a:srgbClr val="101D49"/>
                </a:solidFill>
                <a:latin typeface="Garamond" panose="02020404030301010803"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900" i="0" dirty="0">
                <a:solidFill>
                  <a:srgbClr val="101D49"/>
                </a:solidFill>
                <a:latin typeface="Garamond" panose="02020404030301010803"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2200" b="1" dirty="0">
                <a:solidFill>
                  <a:srgbClr val="101D49"/>
                </a:solidFill>
                <a:latin typeface="Garamond" panose="02020404030301010803" pitchFamily="18" charset="0"/>
              </a:rPr>
              <a:t>Contract Terms (Section 2.3.6)</a:t>
            </a:r>
          </a:p>
          <a:p>
            <a:pPr lvl="1">
              <a:spcBef>
                <a:spcPts val="600"/>
              </a:spcBef>
            </a:pPr>
            <a:r>
              <a:rPr lang="en-US" sz="1900" i="0" dirty="0">
                <a:solidFill>
                  <a:srgbClr val="101D49"/>
                </a:solidFill>
                <a:latin typeface="Garamond" panose="02020404030301010803" pitchFamily="18" charset="0"/>
              </a:rPr>
              <a:t>Respondents should review the sample State contract (Attachment B) and note exceptions to State non-mandatory clauses in Business Proposal and Transmittal Letter. Mandatory clauses are non-negotiable.</a:t>
            </a:r>
          </a:p>
          <a:p>
            <a:pPr>
              <a:spcBef>
                <a:spcPts val="600"/>
              </a:spcBef>
            </a:pPr>
            <a:r>
              <a:rPr lang="en-US" sz="2200" b="1" dirty="0">
                <a:solidFill>
                  <a:srgbClr val="101D49"/>
                </a:solidFill>
                <a:latin typeface="Garamond" panose="02020404030301010803" pitchFamily="18" charset="0"/>
              </a:rPr>
              <a:t>References (Section 2.3.7)</a:t>
            </a:r>
          </a:p>
          <a:p>
            <a:pPr lvl="1">
              <a:spcBef>
                <a:spcPts val="600"/>
              </a:spcBef>
            </a:pPr>
            <a:r>
              <a:rPr lang="en-US" sz="1900" i="0" dirty="0">
                <a:solidFill>
                  <a:srgbClr val="101D49"/>
                </a:solidFill>
                <a:latin typeface="Garamond" panose="02020404030301010803" pitchFamily="18" charset="0"/>
              </a:rPr>
              <a:t>Respondents must have at least three (3) references for whom the Respondent has provided products and/or services that are the same or similar to those products and/or services requested in this RFP. Respondents must ask each reference to complete Attachment H Reference Check Form and email it directly to IDOA </a:t>
            </a:r>
            <a:r>
              <a:rPr lang="en-US" sz="1900" i="0" dirty="0">
                <a:latin typeface="Garamond" panose="02020404030301010803" pitchFamily="18" charset="0"/>
              </a:rPr>
              <a:t>(</a:t>
            </a:r>
            <a:r>
              <a:rPr lang="en-US" sz="1900" i="0" dirty="0">
                <a:solidFill>
                  <a:srgbClr val="0000FF"/>
                </a:solidFill>
                <a:latin typeface="Garamond" panose="02020404030301010803" pitchFamily="18" charset="0"/>
                <a:hlinkClick r:id="rId2"/>
              </a:rPr>
              <a:t>idoareferences@idoa.in.gov</a:t>
            </a:r>
            <a:r>
              <a:rPr lang="en-US" sz="1900" i="0" dirty="0">
                <a:latin typeface="Garamond" panose="02020404030301010803" pitchFamily="18" charset="0"/>
              </a:rPr>
              <a:t>) </a:t>
            </a:r>
            <a:r>
              <a:rPr lang="en-US" sz="1900" i="0" dirty="0">
                <a:solidFill>
                  <a:srgbClr val="101D49"/>
                </a:solidFill>
                <a:latin typeface="Garamond" panose="02020404030301010803" pitchFamily="18" charset="0"/>
              </a:rPr>
              <a:t>by </a:t>
            </a:r>
            <a:r>
              <a:rPr lang="en-US" sz="1900" b="1" i="0" dirty="0">
                <a:solidFill>
                  <a:srgbClr val="101D49"/>
                </a:solidFill>
                <a:latin typeface="Garamond" panose="02020404030301010803" pitchFamily="18" charset="0"/>
              </a:rPr>
              <a:t>3:00 PM EST April 14, 2025.</a:t>
            </a:r>
            <a:endParaRPr lang="en-US" sz="1900" i="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4279460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Technical Proposal </a:t>
            </a:r>
            <a:r>
              <a:rPr lang="en-US" sz="2400" dirty="0">
                <a:latin typeface="Garamond" panose="02020404030301010803" pitchFamily="18" charset="0"/>
              </a:rPr>
              <a:t>(Attachment F)</a:t>
            </a:r>
            <a:endParaRPr lang="en-US" dirty="0">
              <a:latin typeface="Garamond" panose="02020404030301010803" pitchFamily="18" charset="0"/>
            </a:endParaRPr>
          </a:p>
        </p:txBody>
      </p:sp>
      <p:sp>
        <p:nvSpPr>
          <p:cNvPr id="6" name="Content Placeholder 5"/>
          <p:cNvSpPr>
            <a:spLocks noGrp="1"/>
          </p:cNvSpPr>
          <p:nvPr>
            <p:ph idx="1"/>
          </p:nvPr>
        </p:nvSpPr>
        <p:spPr/>
        <p:txBody>
          <a:bodyPr>
            <a:normAutofit/>
          </a:bodyPr>
          <a:lstStyle/>
          <a:p>
            <a:r>
              <a:rPr lang="en-US" sz="2400" dirty="0">
                <a:solidFill>
                  <a:srgbClr val="101D49"/>
                </a:solidFill>
                <a:latin typeface="Garamond" panose="02020404030301010803" pitchFamily="18" charset="0"/>
              </a:rPr>
              <a:t>Respondents  must address all questions and components of Attachment </a:t>
            </a:r>
            <a:r>
              <a:rPr lang="en-US" sz="2400" b="1" dirty="0">
                <a:solidFill>
                  <a:srgbClr val="101D49"/>
                </a:solidFill>
                <a:latin typeface="Garamond" panose="02020404030301010803" pitchFamily="18" charset="0"/>
              </a:rPr>
              <a:t>F</a:t>
            </a:r>
          </a:p>
          <a:p>
            <a:r>
              <a:rPr lang="en-US" sz="2400" dirty="0">
                <a:solidFill>
                  <a:srgbClr val="101D49"/>
                </a:solidFill>
                <a:latin typeface="Garamond" panose="02020404030301010803" pitchFamily="18" charset="0"/>
              </a:rPr>
              <a:t>Responses to each component and section should fully address all requirements of the relevant section of the Scope of Work.</a:t>
            </a:r>
          </a:p>
          <a:p>
            <a:r>
              <a:rPr lang="en-US" sz="2400" dirty="0">
                <a:solidFill>
                  <a:srgbClr val="101D49"/>
                </a:solidFill>
                <a:latin typeface="Garamond" panose="02020404030301010803" pitchFamily="18" charset="0"/>
              </a:rPr>
              <a:t>Where appropriate, supporting documentation (e.g. diagrams, certificates, graphics, or other exhibits) may be submitted as an attachment and referenced within the relevant answer field.</a:t>
            </a:r>
          </a:p>
          <a:p>
            <a:endParaRPr lang="en-US" dirty="0"/>
          </a:p>
        </p:txBody>
      </p:sp>
    </p:spTree>
    <p:extLst>
      <p:ext uri="{BB962C8B-B14F-4D97-AF65-F5344CB8AC3E}">
        <p14:creationId xmlns:p14="http://schemas.microsoft.com/office/powerpoint/2010/main" val="1644121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Cost Proposal </a:t>
            </a:r>
            <a:r>
              <a:rPr lang="en-US" sz="2400" dirty="0">
                <a:latin typeface="Garamond" panose="02020404030301010803" pitchFamily="18" charset="0"/>
              </a:rPr>
              <a:t>(Attachment D)</a:t>
            </a:r>
            <a:endParaRPr lang="en-US" dirty="0">
              <a:latin typeface="Garamond" panose="02020404030301010803" pitchFamily="18" charset="0"/>
            </a:endParaRPr>
          </a:p>
        </p:txBody>
      </p:sp>
      <p:sp>
        <p:nvSpPr>
          <p:cNvPr id="6" name="Content Placeholder 5"/>
          <p:cNvSpPr>
            <a:spLocks noGrp="1"/>
          </p:cNvSpPr>
          <p:nvPr>
            <p:ph idx="1"/>
          </p:nvPr>
        </p:nvSpPr>
        <p:spPr>
          <a:xfrm>
            <a:off x="1295400" y="1937194"/>
            <a:ext cx="9601200" cy="3580224"/>
          </a:xfrm>
        </p:spPr>
        <p:txBody>
          <a:bodyPr>
            <a:normAutofit/>
          </a:bodyPr>
          <a:lstStyle/>
          <a:p>
            <a:r>
              <a:rPr lang="en-US" dirty="0">
                <a:solidFill>
                  <a:srgbClr val="101D49"/>
                </a:solidFill>
                <a:latin typeface="Garamond" panose="02020404030301010803" pitchFamily="18" charset="0"/>
              </a:rPr>
              <a:t>Please complete the template provided for the Cost Proposal by populating ONLY the yellow shaded cells in “Task 1-5” tabs.</a:t>
            </a:r>
          </a:p>
          <a:p>
            <a:r>
              <a:rPr lang="en-US" dirty="0">
                <a:solidFill>
                  <a:srgbClr val="101D49"/>
                </a:solidFill>
                <a:latin typeface="Garamond" panose="02020404030301010803" pitchFamily="18" charset="0"/>
              </a:rPr>
              <a:t>Return Cost Proposal along with your proposal in original Excel format</a:t>
            </a:r>
          </a:p>
          <a:p>
            <a:r>
              <a:rPr lang="en-US" dirty="0">
                <a:solidFill>
                  <a:srgbClr val="101D49"/>
                </a:solidFill>
                <a:latin typeface="Garamond" panose="02020404030301010803" pitchFamily="18" charset="0"/>
              </a:rPr>
              <a:t>Cost scores will be normalized to one another, based on the lowest cost proposal evaluated. The lowest cost proposal receives a total of 30 points.  The normalization formula is as follows:</a:t>
            </a:r>
          </a:p>
          <a:p>
            <a:pPr marL="0" indent="0">
              <a:buNone/>
            </a:pPr>
            <a:r>
              <a:rPr lang="en-US" i="1" dirty="0">
                <a:solidFill>
                  <a:srgbClr val="101D49"/>
                </a:solidFill>
                <a:latin typeface="Garamond" panose="02020404030301010803" pitchFamily="18" charset="0"/>
              </a:rPr>
              <a:t>	Respondent’s Cost Score = (Lowest Cost Proposal / Total Cost of Proposal) X 30</a:t>
            </a:r>
          </a:p>
        </p:txBody>
      </p:sp>
    </p:spTree>
    <p:extLst>
      <p:ext uri="{BB962C8B-B14F-4D97-AF65-F5344CB8AC3E}">
        <p14:creationId xmlns:p14="http://schemas.microsoft.com/office/powerpoint/2010/main" val="483112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0F855351-6B80-9040-ADFF-39DB81BA46CB}"/>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2793B903-AB42-42A0-AE97-93D366679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3" name="Rectangle 12">
            <a:extLst>
              <a:ext uri="{FF2B5EF4-FFF2-40B4-BE49-F238E27FC236}">
                <a16:creationId xmlns:a16="http://schemas.microsoft.com/office/drawing/2014/main" id="{1D868099-6145-4BC0-A5EA-74BEF1776B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176A7052-394D-3C41-B77C-CE0D4F2C5ED5}"/>
              </a:ext>
            </a:extLst>
          </p:cNvPr>
          <p:cNvSpPr>
            <a:spLocks noGrp="1"/>
          </p:cNvSpPr>
          <p:nvPr>
            <p:ph type="title"/>
          </p:nvPr>
        </p:nvSpPr>
        <p:spPr>
          <a:xfrm>
            <a:off x="8471424" y="1110882"/>
            <a:ext cx="3053039" cy="1060817"/>
          </a:xfrm>
        </p:spPr>
        <p:txBody>
          <a:bodyPr vert="horz" lIns="91440" tIns="45720" rIns="91440" bIns="45720" rtlCol="0" anchor="b">
            <a:normAutofit/>
          </a:bodyPr>
          <a:lstStyle/>
          <a:p>
            <a:pPr defTabSz="914400"/>
            <a:r>
              <a:rPr lang="en-US" sz="2400" dirty="0">
                <a:solidFill>
                  <a:schemeClr val="tx2"/>
                </a:solidFill>
              </a:rPr>
              <a:t>Cost Proposal (Attachment D)(cont.)</a:t>
            </a:r>
          </a:p>
        </p:txBody>
      </p:sp>
      <p:pic>
        <p:nvPicPr>
          <p:cNvPr id="3" name="Content Placeholder 2">
            <a:extLst>
              <a:ext uri="{FF2B5EF4-FFF2-40B4-BE49-F238E27FC236}">
                <a16:creationId xmlns:a16="http://schemas.microsoft.com/office/drawing/2014/main" id="{27B39342-F086-F86F-2144-8E39EF4F2959}"/>
              </a:ext>
            </a:extLst>
          </p:cNvPr>
          <p:cNvPicPr>
            <a:picLocks noChangeAspect="1"/>
          </p:cNvPicPr>
          <p:nvPr/>
        </p:nvPicPr>
        <p:blipFill>
          <a:blip r:embed="rId3"/>
          <a:stretch>
            <a:fillRect/>
          </a:stretch>
        </p:blipFill>
        <p:spPr>
          <a:xfrm>
            <a:off x="287787" y="467591"/>
            <a:ext cx="7246868" cy="5652557"/>
          </a:xfrm>
          <a:prstGeom prst="rect">
            <a:avLst/>
          </a:prstGeom>
        </p:spPr>
      </p:pic>
      <p:sp>
        <p:nvSpPr>
          <p:cNvPr id="8" name="Content Placeholder 7">
            <a:extLst>
              <a:ext uri="{FF2B5EF4-FFF2-40B4-BE49-F238E27FC236}">
                <a16:creationId xmlns:a16="http://schemas.microsoft.com/office/drawing/2014/main" id="{40A5C27E-5FF1-6514-DE9C-2DC254189AC4}"/>
              </a:ext>
            </a:extLst>
          </p:cNvPr>
          <p:cNvSpPr>
            <a:spLocks noGrp="1"/>
          </p:cNvSpPr>
          <p:nvPr>
            <p:ph idx="1"/>
          </p:nvPr>
        </p:nvSpPr>
        <p:spPr>
          <a:xfrm>
            <a:off x="8471423" y="2286000"/>
            <a:ext cx="3053039" cy="3931920"/>
          </a:xfrm>
        </p:spPr>
        <p:txBody>
          <a:bodyPr vert="horz" lIns="91440" tIns="45720" rIns="91440" bIns="45720" rtlCol="0">
            <a:normAutofit/>
          </a:bodyPr>
          <a:lstStyle/>
          <a:p>
            <a:pPr marL="384048" indent="-384048" defTabSz="914400"/>
            <a:r>
              <a:rPr lang="en-US" sz="1600" dirty="0"/>
              <a:t>Please see example of the Cost Proposal template</a:t>
            </a:r>
          </a:p>
        </p:txBody>
      </p:sp>
      <p:sp>
        <p:nvSpPr>
          <p:cNvPr id="15" name="Freeform 6">
            <a:extLst>
              <a:ext uri="{FF2B5EF4-FFF2-40B4-BE49-F238E27FC236}">
                <a16:creationId xmlns:a16="http://schemas.microsoft.com/office/drawing/2014/main" id="{CC1026F7-DECB-49B4-A565-518BBA4454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983434" y="640080"/>
            <a:ext cx="2296028" cy="3674981"/>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spTree>
    <p:extLst>
      <p:ext uri="{BB962C8B-B14F-4D97-AF65-F5344CB8AC3E}">
        <p14:creationId xmlns:p14="http://schemas.microsoft.com/office/powerpoint/2010/main" val="312176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Proposal Preparation</a:t>
            </a:r>
          </a:p>
        </p:txBody>
      </p:sp>
      <p:sp>
        <p:nvSpPr>
          <p:cNvPr id="6" name="Content Placeholder 5"/>
          <p:cNvSpPr>
            <a:spLocks noGrp="1"/>
          </p:cNvSpPr>
          <p:nvPr>
            <p:ph idx="1"/>
          </p:nvPr>
        </p:nvSpPr>
        <p:spPr>
          <a:xfrm>
            <a:off x="1295400" y="1794831"/>
            <a:ext cx="9601200" cy="3565788"/>
          </a:xfrm>
        </p:spPr>
        <p:txBody>
          <a:bodyPr>
            <a:noAutofit/>
          </a:bodyPr>
          <a:lstStyle/>
          <a:p>
            <a:r>
              <a:rPr lang="en-US" b="1" dirty="0">
                <a:solidFill>
                  <a:srgbClr val="101D49"/>
                </a:solidFill>
                <a:latin typeface="Garamond" panose="02020404030301010803" pitchFamily="18" charset="0"/>
              </a:rPr>
              <a:t>Buy Indiana, Business Proposal (2.6.2)</a:t>
            </a:r>
          </a:p>
          <a:p>
            <a:pPr lvl="1"/>
            <a:r>
              <a:rPr lang="en-US" sz="1800" i="0" dirty="0">
                <a:solidFill>
                  <a:srgbClr val="101D49"/>
                </a:solidFill>
                <a:latin typeface="Garamond" panose="02020404030301010803" pitchFamily="18" charset="0"/>
              </a:rPr>
              <a:t>Respondent’s Buy Indiana status must be finalized by proposal due date.</a:t>
            </a:r>
          </a:p>
          <a:p>
            <a:pPr lvl="1"/>
            <a:r>
              <a:rPr lang="en-US" sz="1800" i="0" dirty="0">
                <a:solidFill>
                  <a:srgbClr val="101D49"/>
                </a:solidFill>
                <a:latin typeface="Garamond" panose="02020404030301010803" pitchFamily="18" charset="0"/>
              </a:rPr>
              <a:t>It is the Respondent’s responsibility to confirm its Buy Indiana status for this portion of the process. </a:t>
            </a:r>
          </a:p>
          <a:p>
            <a:pPr lvl="1"/>
            <a:r>
              <a:rPr lang="en-US" sz="1800" i="0" dirty="0">
                <a:solidFill>
                  <a:srgbClr val="101D49"/>
                </a:solidFill>
                <a:latin typeface="Garamond" panose="02020404030301010803" pitchFamily="18" charset="0"/>
              </a:rPr>
              <a:t>Respondent must clearly indicate which preference(s) they intend to claim in the Business Proposal, Attachment E, section 2.3.15. </a:t>
            </a:r>
          </a:p>
        </p:txBody>
      </p:sp>
    </p:spTree>
    <p:extLst>
      <p:ext uri="{BB962C8B-B14F-4D97-AF65-F5344CB8AC3E}">
        <p14:creationId xmlns:p14="http://schemas.microsoft.com/office/powerpoint/2010/main" val="4090277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Proposal Preparation</a:t>
            </a:r>
          </a:p>
        </p:txBody>
      </p:sp>
      <p:sp>
        <p:nvSpPr>
          <p:cNvPr id="6" name="Content Placeholder 5"/>
          <p:cNvSpPr>
            <a:spLocks noGrp="1"/>
          </p:cNvSpPr>
          <p:nvPr>
            <p:ph idx="1"/>
          </p:nvPr>
        </p:nvSpPr>
        <p:spPr>
          <a:xfrm>
            <a:off x="1295400" y="1838557"/>
            <a:ext cx="9601200" cy="3701140"/>
          </a:xfrm>
        </p:spPr>
        <p:txBody>
          <a:bodyPr>
            <a:normAutofit fontScale="85000" lnSpcReduction="20000"/>
          </a:bodyPr>
          <a:lstStyle/>
          <a:p>
            <a:r>
              <a:rPr lang="en-US" sz="2400" b="1" dirty="0">
                <a:solidFill>
                  <a:srgbClr val="101D49"/>
                </a:solidFill>
                <a:latin typeface="Garamond" panose="02020404030301010803" pitchFamily="18" charset="0"/>
              </a:rPr>
              <a:t>Confidential Information (Section 1.15)</a:t>
            </a:r>
          </a:p>
          <a:p>
            <a:pPr lvl="1"/>
            <a:r>
              <a:rPr lang="en-US" sz="2200" i="0" dirty="0">
                <a:solidFill>
                  <a:srgbClr val="101D49"/>
                </a:solidFill>
                <a:latin typeface="Garamond" panose="02020404030301010803"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Garamond" panose="02020404030301010803" pitchFamily="18" charset="0"/>
              </a:rPr>
              <a:t>In order to request certain information be kept confidential, Respondents must claim a statutory exception to the APRA in their </a:t>
            </a:r>
            <a:r>
              <a:rPr lang="en-US" sz="2200" b="1" i="0" dirty="0">
                <a:solidFill>
                  <a:srgbClr val="101D49"/>
                </a:solidFill>
                <a:latin typeface="Garamond" panose="02020404030301010803" pitchFamily="18" charset="0"/>
              </a:rPr>
              <a:t>Executive Summary</a:t>
            </a:r>
            <a:r>
              <a:rPr lang="en-US" sz="2200" i="0" dirty="0">
                <a:solidFill>
                  <a:srgbClr val="101D49"/>
                </a:solidFill>
                <a:latin typeface="Garamond" panose="02020404030301010803" pitchFamily="18" charset="0"/>
              </a:rPr>
              <a:t>, including describing which specific provision applies to which specific part of their response. </a:t>
            </a:r>
          </a:p>
          <a:p>
            <a:pPr lvl="1"/>
            <a:r>
              <a:rPr lang="en-US" sz="2200" i="0" dirty="0">
                <a:solidFill>
                  <a:srgbClr val="101D49"/>
                </a:solidFill>
                <a:latin typeface="Garamond" panose="02020404030301010803"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marL="530339" lvl="1" indent="0">
              <a:buNone/>
            </a:pPr>
            <a:endParaRPr lang="en-US" sz="2200" i="0" dirty="0">
              <a:solidFill>
                <a:srgbClr val="101D49"/>
              </a:solidFill>
              <a:latin typeface="Garamond" panose="02020404030301010803" pitchFamily="18" charset="0"/>
            </a:endParaRPr>
          </a:p>
          <a:p>
            <a:pPr marL="530339" lvl="1" indent="0" algn="ctr">
              <a:buNone/>
            </a:pPr>
            <a:r>
              <a:rPr lang="en-US" sz="2500" b="1" i="0" u="sng" dirty="0">
                <a:solidFill>
                  <a:srgbClr val="FF0000"/>
                </a:solidFill>
                <a:latin typeface="Garamond" panose="02020404030301010803" pitchFamily="18" charset="0"/>
              </a:rPr>
              <a:t>DO NOT LABEL YOUR ENTIRE RESPONSE AS CONFIDENTIAL </a:t>
            </a:r>
          </a:p>
          <a:p>
            <a:pPr marL="530339" lvl="1" indent="0">
              <a:buNone/>
            </a:pPr>
            <a:endParaRPr lang="en-US" sz="2200" i="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4228047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5400" y="842725"/>
            <a:ext cx="9601200" cy="829157"/>
          </a:xfrm>
        </p:spPr>
        <p:txBody>
          <a:bodyPr/>
          <a:lstStyle/>
          <a:p>
            <a:r>
              <a:rPr lang="en-US" dirty="0">
                <a:latin typeface="Garamond" panose="02020404030301010803"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157726401"/>
              </p:ext>
            </p:extLst>
          </p:nvPr>
        </p:nvGraphicFramePr>
        <p:xfrm>
          <a:off x="1441938" y="1819228"/>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Criteria</a:t>
                      </a:r>
                      <a:endParaRPr lang="en-US" sz="1500" b="1" dirty="0">
                        <a:solidFill>
                          <a:srgbClr val="101D49"/>
                        </a:solidFill>
                        <a:latin typeface="Garamond" panose="02020404030301010803" pitchFamily="18" charset="0"/>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Points</a:t>
                      </a:r>
                      <a:endParaRPr lang="en-US" sz="1500" b="1" dirty="0">
                        <a:solidFill>
                          <a:srgbClr val="101D49"/>
                        </a:solidFill>
                        <a:latin typeface="Garamond" panose="02020404030301010803" pitchFamily="18" charset="0"/>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dirty="0">
                          <a:solidFill>
                            <a:srgbClr val="101D49"/>
                          </a:solidFill>
                          <a:latin typeface="Garamond" panose="02020404030301010803" pitchFamily="18" charset="0"/>
                          <a:ea typeface="Times New Roman"/>
                          <a:cs typeface="Calibri"/>
                        </a:rPr>
                        <a:t>Adherence to Mandatory Requirements</a:t>
                      </a:r>
                      <a:endParaRPr lang="en-US" sz="1500" b="1" dirty="0">
                        <a:solidFill>
                          <a:srgbClr val="101D49"/>
                        </a:solidFill>
                        <a:latin typeface="Garamond" panose="02020404030301010803" pitchFamily="18" charset="0"/>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Pass/Fail</a:t>
                      </a:r>
                      <a:endParaRPr lang="en-US" sz="1500" b="1" dirty="0">
                        <a:solidFill>
                          <a:srgbClr val="101D49"/>
                        </a:solidFill>
                        <a:latin typeface="Garamond" panose="02020404030301010803" pitchFamily="18" charset="0"/>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dirty="0">
                          <a:solidFill>
                            <a:srgbClr val="101D49"/>
                          </a:solidFill>
                          <a:latin typeface="Garamond" panose="02020404030301010803" pitchFamily="18" charset="0"/>
                          <a:ea typeface="Times New Roman"/>
                          <a:cs typeface="Calibri"/>
                        </a:rPr>
                        <a:t>Management Assessment/Quality (Business and  Technical Proposal)</a:t>
                      </a:r>
                      <a:endParaRPr lang="en-US" sz="1500" b="1" dirty="0">
                        <a:solidFill>
                          <a:srgbClr val="101D49"/>
                        </a:solidFill>
                        <a:latin typeface="Garamond" panose="02020404030301010803" pitchFamily="18" charset="0"/>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Garamond" panose="02020404030301010803" pitchFamily="18" charset="0"/>
                          <a:ea typeface="Times New Roman"/>
                          <a:cs typeface="Calibri"/>
                        </a:rPr>
                        <a:t>45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dirty="0">
                          <a:solidFill>
                            <a:srgbClr val="101D49"/>
                          </a:solidFill>
                          <a:latin typeface="Garamond" panose="02020404030301010803" pitchFamily="18" charset="0"/>
                          <a:ea typeface="Times New Roman"/>
                          <a:cs typeface="Calibri"/>
                        </a:rPr>
                        <a:t>Cost (Cost Proposal)</a:t>
                      </a:r>
                      <a:endParaRPr lang="en-US" sz="1500" b="1" dirty="0">
                        <a:solidFill>
                          <a:srgbClr val="101D49"/>
                        </a:solidFill>
                        <a:latin typeface="Garamond" panose="02020404030301010803" pitchFamily="18" charset="0"/>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Garamond" panose="02020404030301010803" pitchFamily="18" charset="0"/>
                          <a:ea typeface="Times New Roman"/>
                          <a:cs typeface="Calibri"/>
                        </a:rPr>
                        <a:t>35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342900" marR="0" lvl="0" indent="-342900">
                        <a:spcBef>
                          <a:spcPts val="0"/>
                        </a:spcBef>
                        <a:spcAft>
                          <a:spcPts val="0"/>
                        </a:spcAft>
                        <a:buFont typeface="+mj-lt"/>
                        <a:buAutoNum type="arabicPeriod" startAt="4"/>
                      </a:pPr>
                      <a:r>
                        <a:rPr lang="en-US" sz="1500" b="1" dirty="0">
                          <a:solidFill>
                            <a:srgbClr val="101D49"/>
                          </a:solidFill>
                          <a:latin typeface="Garamond" panose="02020404030301010803" pitchFamily="18" charset="0"/>
                          <a:ea typeface="Times New Roman"/>
                          <a:cs typeface="Times New Roman"/>
                        </a:rPr>
                        <a:t>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77597">
                <a:tc>
                  <a:txBody>
                    <a:bodyPr/>
                    <a:lstStyle/>
                    <a:p>
                      <a:pPr marL="0" marR="0" lvl="0" indent="0">
                        <a:spcBef>
                          <a:spcPts val="0"/>
                        </a:spcBef>
                        <a:spcAft>
                          <a:spcPts val="0"/>
                        </a:spcAft>
                        <a:buFont typeface="+mj-lt"/>
                        <a:buNone/>
                      </a:pPr>
                      <a:r>
                        <a:rPr lang="en-US" sz="1500" b="1" dirty="0">
                          <a:solidFill>
                            <a:srgbClr val="101D49"/>
                          </a:solidFill>
                          <a:latin typeface="Garamond" panose="02020404030301010803" pitchFamily="18" charset="0"/>
                          <a:ea typeface="Times New Roman"/>
                          <a:cs typeface="Times New Roman"/>
                        </a:rPr>
                        <a:t>5.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5 (1 bonus point is available, 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4410679"/>
                  </a:ext>
                </a:extLst>
              </a:tr>
              <a:tr h="377597">
                <a:tc>
                  <a:txBody>
                    <a:bodyPr/>
                    <a:lstStyle/>
                    <a:p>
                      <a:pPr marL="0" marR="0" lvl="0" indent="0">
                        <a:spcBef>
                          <a:spcPts val="0"/>
                        </a:spcBef>
                        <a:spcAft>
                          <a:spcPts val="0"/>
                        </a:spcAft>
                        <a:buFont typeface="+mj-lt"/>
                        <a:buNone/>
                      </a:pPr>
                      <a:r>
                        <a:rPr lang="en-US" sz="1500" b="1" dirty="0">
                          <a:solidFill>
                            <a:srgbClr val="101D49"/>
                          </a:solidFill>
                          <a:latin typeface="Garamond" panose="02020404030301010803" pitchFamily="18" charset="0"/>
                          <a:ea typeface="Times New Roman"/>
                          <a:cs typeface="Times New Roman"/>
                        </a:rPr>
                        <a:t>6.    Women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5 (1 bonus point is available, See Section 3.2.6)</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64898179"/>
                  </a:ext>
                </a:extLst>
              </a:tr>
              <a:tr h="377597">
                <a:tc>
                  <a:txBody>
                    <a:bodyPr/>
                    <a:lstStyle/>
                    <a:p>
                      <a:pPr marL="0" marR="0" lvl="0" indent="0">
                        <a:spcBef>
                          <a:spcPts val="0"/>
                        </a:spcBef>
                        <a:spcAft>
                          <a:spcPts val="0"/>
                        </a:spcAft>
                        <a:buFont typeface="+mj-lt"/>
                        <a:buNone/>
                      </a:pPr>
                      <a:r>
                        <a:rPr lang="en-US" sz="1500" b="1" dirty="0">
                          <a:solidFill>
                            <a:srgbClr val="101D49"/>
                          </a:solidFill>
                          <a:latin typeface="Garamond" panose="02020404030301010803" pitchFamily="18" charset="0"/>
                          <a:ea typeface="Times New Roman"/>
                          <a:cs typeface="Times New Roman"/>
                        </a:rPr>
                        <a:t>7.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5 (1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1201479"/>
                  </a:ext>
                </a:extLst>
              </a:tr>
              <a:tr h="313168">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Total</a:t>
                      </a:r>
                      <a:endParaRPr lang="en-US" sz="1500" b="1" dirty="0">
                        <a:solidFill>
                          <a:srgbClr val="101D49"/>
                        </a:solidFill>
                        <a:latin typeface="Garamond" panose="02020404030301010803" pitchFamily="18" charset="0"/>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Garamond" panose="02020404030301010803" pitchFamily="18" charset="0"/>
                          <a:ea typeface="Times New Roman"/>
                          <a:cs typeface="Calibri"/>
                        </a:rPr>
                        <a:t>100 (103 if bonus awarded)</a:t>
                      </a:r>
                      <a:endParaRPr lang="en-US" sz="1500" b="1" dirty="0">
                        <a:solidFill>
                          <a:srgbClr val="101D49"/>
                        </a:solidFill>
                        <a:latin typeface="Garamond" panose="02020404030301010803" pitchFamily="18" charset="0"/>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900" dirty="0">
                <a:latin typeface="Garamond" panose="02020404030301010803" pitchFamily="18" charset="0"/>
              </a:rPr>
              <a:t>Minority and Women’s Business Enterprises</a:t>
            </a:r>
          </a:p>
        </p:txBody>
      </p:sp>
      <p:sp>
        <p:nvSpPr>
          <p:cNvPr id="6" name="Content Placeholder 5"/>
          <p:cNvSpPr>
            <a:spLocks noGrp="1"/>
          </p:cNvSpPr>
          <p:nvPr>
            <p:ph idx="1"/>
          </p:nvPr>
        </p:nvSpPr>
        <p:spPr>
          <a:xfrm>
            <a:off x="1371600" y="2021307"/>
            <a:ext cx="9601200" cy="3525252"/>
          </a:xfrm>
        </p:spPr>
        <p:txBody>
          <a:bodyPr>
            <a:normAutofit fontScale="92500" lnSpcReduction="20000"/>
          </a:bodyPr>
          <a:lstStyle/>
          <a:p>
            <a:pPr marL="0" indent="0">
              <a:lnSpc>
                <a:spcPct val="110000"/>
              </a:lnSpc>
              <a:buNone/>
              <a:defRPr/>
            </a:pPr>
            <a:r>
              <a:rPr lang="en-US" altLang="en-US" sz="2600" b="1" dirty="0">
                <a:solidFill>
                  <a:srgbClr val="101D49"/>
                </a:solidFill>
                <a:latin typeface="Garamond" panose="02020404030301010803" pitchFamily="18" charset="0"/>
              </a:rPr>
              <a:t>Mission/Vision </a:t>
            </a:r>
          </a:p>
          <a:p>
            <a:pPr lvl="1"/>
            <a:r>
              <a:rPr lang="en-US" altLang="en-US" sz="2600" i="0" dirty="0">
                <a:solidFill>
                  <a:srgbClr val="101D49"/>
                </a:solidFill>
                <a:latin typeface="Garamond" panose="02020404030301010803" pitchFamily="18" charset="0"/>
              </a:rPr>
              <a:t>Promote, monitor, and enforce the standards for certification of minority and women’s business enterprises.</a:t>
            </a:r>
          </a:p>
          <a:p>
            <a:pPr lvl="1"/>
            <a:r>
              <a:rPr lang="en-US" altLang="en-US" sz="2600" i="0" dirty="0">
                <a:solidFill>
                  <a:srgbClr val="101D49"/>
                </a:solidFill>
                <a:latin typeface="Garamond" panose="02020404030301010803" pitchFamily="18" charset="0"/>
              </a:rPr>
              <a:t>Provide equal opportunity to minority and women enterprises in the state’s procurement and contracting process.</a:t>
            </a:r>
          </a:p>
          <a:p>
            <a:pPr marL="0" indent="0">
              <a:lnSpc>
                <a:spcPct val="110000"/>
              </a:lnSpc>
              <a:buNone/>
              <a:defRPr/>
            </a:pPr>
            <a:r>
              <a:rPr lang="en-US" sz="2600" b="1" dirty="0">
                <a:solidFill>
                  <a:srgbClr val="101D49"/>
                </a:solidFill>
                <a:latin typeface="Garamond" panose="02020404030301010803" pitchFamily="18" charset="0"/>
              </a:rPr>
              <a:t>Nondiscrimination and Antidiscrimination Laws</a:t>
            </a:r>
          </a:p>
          <a:p>
            <a:pPr lvl="1"/>
            <a:r>
              <a:rPr lang="en-US" sz="2600" i="0" dirty="0">
                <a:solidFill>
                  <a:srgbClr val="101D49"/>
                </a:solidFill>
                <a:latin typeface="Garamond" panose="02020404030301010803"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900" dirty="0">
                <a:latin typeface="Garamond" panose="02020404030301010803" pitchFamily="18" charset="0"/>
              </a:rPr>
              <a:t>Minority and Women’s Business Enterprises</a:t>
            </a:r>
            <a:endParaRPr lang="en-US" sz="3900" dirty="0"/>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600" b="1" dirty="0">
                <a:solidFill>
                  <a:srgbClr val="101D49"/>
                </a:solidFill>
                <a:latin typeface="Garamond" panose="02020404030301010803" pitchFamily="18" charset="0"/>
              </a:rPr>
              <a:t>Contact Information</a:t>
            </a:r>
          </a:p>
          <a:p>
            <a:pPr lvl="1"/>
            <a:r>
              <a:rPr lang="en-US" altLang="en-US" sz="2600" i="0" dirty="0">
                <a:solidFill>
                  <a:srgbClr val="101D49"/>
                </a:solidFill>
                <a:latin typeface="Garamond" panose="02020404030301010803" pitchFamily="18" charset="0"/>
              </a:rPr>
              <a:t>Phone: 317-232-3061</a:t>
            </a:r>
          </a:p>
          <a:p>
            <a:pPr lvl="1"/>
            <a:r>
              <a:rPr lang="en-US" altLang="en-US" sz="2600" i="0" dirty="0">
                <a:solidFill>
                  <a:srgbClr val="101D49"/>
                </a:solidFill>
                <a:latin typeface="Garamond" panose="02020404030301010803" pitchFamily="18" charset="0"/>
              </a:rPr>
              <a:t>E-mail</a:t>
            </a:r>
            <a:r>
              <a:rPr lang="en-US" altLang="en-US" sz="2600" b="1" i="0" dirty="0">
                <a:solidFill>
                  <a:srgbClr val="101D49"/>
                </a:solidFill>
                <a:latin typeface="Garamond" panose="02020404030301010803" pitchFamily="18" charset="0"/>
              </a:rPr>
              <a:t>:</a:t>
            </a:r>
            <a:r>
              <a:rPr lang="en-US" altLang="en-US" sz="2600" i="0" dirty="0">
                <a:solidFill>
                  <a:srgbClr val="101D49"/>
                </a:solidFill>
                <a:latin typeface="Garamond" panose="02020404030301010803" pitchFamily="18" charset="0"/>
              </a:rPr>
              <a:t> </a:t>
            </a:r>
            <a:r>
              <a:rPr lang="en-US" altLang="en-US" sz="2600" i="0" dirty="0">
                <a:latin typeface="Garamond" panose="02020404030301010803" pitchFamily="18" charset="0"/>
                <a:hlinkClick r:id="rId2"/>
              </a:rPr>
              <a:t>mwbecompliance@idoa.in.gov</a:t>
            </a:r>
            <a:endParaRPr lang="en-US" altLang="en-US" sz="2600" i="0" dirty="0">
              <a:latin typeface="Garamond" panose="02020404030301010803" pitchFamily="18" charset="0"/>
            </a:endParaRPr>
          </a:p>
          <a:p>
            <a:pPr lvl="1"/>
            <a:r>
              <a:rPr lang="en-US" altLang="en-US" sz="2600" i="0" dirty="0">
                <a:solidFill>
                  <a:srgbClr val="101D49"/>
                </a:solidFill>
                <a:latin typeface="Garamond" panose="02020404030301010803" pitchFamily="18" charset="0"/>
              </a:rPr>
              <a:t>Web: </a:t>
            </a:r>
            <a:r>
              <a:rPr lang="en-US" altLang="en-US" sz="2600" i="0" dirty="0">
                <a:latin typeface="Garamond" panose="02020404030301010803" pitchFamily="18" charset="0"/>
                <a:hlinkClick r:id="rId3"/>
              </a:rPr>
              <a:t>www.in.gov/idoa/mwbe</a:t>
            </a:r>
            <a:br>
              <a:rPr lang="en-US" altLang="en-US" sz="2600" i="0" dirty="0">
                <a:latin typeface="Garamond" panose="02020404030301010803" pitchFamily="18" charset="0"/>
              </a:rPr>
            </a:br>
            <a:endParaRPr lang="en-US" altLang="en-US" sz="2600" i="0" dirty="0">
              <a:latin typeface="Garamond" panose="02020404030301010803" pitchFamily="18" charset="0"/>
            </a:endParaRPr>
          </a:p>
          <a:p>
            <a:pPr marL="0" indent="0">
              <a:buNone/>
            </a:pPr>
            <a:r>
              <a:rPr lang="en-US" altLang="en-US" sz="2600" b="1" dirty="0">
                <a:solidFill>
                  <a:srgbClr val="101D49"/>
                </a:solidFill>
                <a:latin typeface="Garamond" panose="02020404030301010803" pitchFamily="18" charset="0"/>
              </a:rPr>
              <a:t>Complete Attachment A, MWBE Form</a:t>
            </a:r>
          </a:p>
          <a:p>
            <a:pPr>
              <a:buNone/>
            </a:pPr>
            <a:r>
              <a:rPr lang="en-US" altLang="en-US" sz="2600" dirty="0">
                <a:solidFill>
                  <a:srgbClr val="101D49"/>
                </a:solidFill>
                <a:latin typeface="Garamond" panose="02020404030301010803" pitchFamily="18" charset="0"/>
              </a:rPr>
              <a:t>	- Include sub-contractor letter of commitment</a:t>
            </a:r>
            <a:br>
              <a:rPr lang="en-US" altLang="en-US" sz="2600" dirty="0">
                <a:solidFill>
                  <a:srgbClr val="101D49"/>
                </a:solidFill>
                <a:latin typeface="Garamond" panose="02020404030301010803" pitchFamily="18" charset="0"/>
              </a:rPr>
            </a:br>
            <a:r>
              <a:rPr lang="en-US" altLang="en-US" sz="2600" dirty="0">
                <a:solidFill>
                  <a:srgbClr val="101D49"/>
                </a:solidFill>
                <a:latin typeface="Garamond" panose="02020404030301010803" pitchFamily="18" charset="0"/>
              </a:rPr>
              <a:t> </a:t>
            </a:r>
          </a:p>
          <a:p>
            <a:pPr marL="0" indent="0">
              <a:buNone/>
            </a:pPr>
            <a:r>
              <a:rPr lang="en-US" altLang="en-US" sz="2600" b="1" dirty="0">
                <a:solidFill>
                  <a:srgbClr val="101D49"/>
                </a:solidFill>
                <a:latin typeface="Garamond" panose="02020404030301010803" pitchFamily="18" charset="0"/>
              </a:rPr>
              <a:t>Goals for Proposal</a:t>
            </a:r>
          </a:p>
          <a:p>
            <a:pPr>
              <a:buNone/>
            </a:pPr>
            <a:r>
              <a:rPr lang="en-US" altLang="en-US" sz="2600" dirty="0">
                <a:solidFill>
                  <a:srgbClr val="101D49"/>
                </a:solidFill>
                <a:latin typeface="Garamond" panose="02020404030301010803" pitchFamily="18" charset="0"/>
              </a:rPr>
              <a:t>	- 8% Minority Business Enterprise</a:t>
            </a:r>
          </a:p>
          <a:p>
            <a:pPr>
              <a:buNone/>
            </a:pPr>
            <a:r>
              <a:rPr lang="en-US" altLang="en-US" sz="2600" dirty="0">
                <a:solidFill>
                  <a:srgbClr val="101D49"/>
                </a:solidFill>
                <a:latin typeface="Garamond" panose="02020404030301010803" pitchFamily="18" charset="0"/>
              </a:rPr>
              <a:t>	- 11% Women’s Business Enterprise</a:t>
            </a:r>
            <a:endParaRPr lang="en-US" sz="260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97F3BF5-D25F-3A9D-31E1-723B807D28F9}"/>
              </a:ext>
            </a:extLst>
          </p:cNvPr>
          <p:cNvPicPr>
            <a:picLocks noChangeAspect="1"/>
          </p:cNvPicPr>
          <p:nvPr/>
        </p:nvPicPr>
        <p:blipFill>
          <a:blip r:embed="rId2"/>
          <a:stretch>
            <a:fillRect/>
          </a:stretch>
        </p:blipFill>
        <p:spPr>
          <a:xfrm>
            <a:off x="3373971" y="384464"/>
            <a:ext cx="5444057" cy="5953991"/>
          </a:xfrm>
          <a:prstGeom prst="rect">
            <a:avLst/>
          </a:prstGeom>
        </p:spPr>
      </p:pic>
      <p:sp>
        <p:nvSpPr>
          <p:cNvPr id="5" name="Google Shape;350;p20">
            <a:extLst>
              <a:ext uri="{FF2B5EF4-FFF2-40B4-BE49-F238E27FC236}">
                <a16:creationId xmlns:a16="http://schemas.microsoft.com/office/drawing/2014/main" id="{26A136B2-D9B0-380A-B5DE-81CE8C1664C7}"/>
              </a:ext>
            </a:extLst>
          </p:cNvPr>
          <p:cNvSpPr txBox="1"/>
          <p:nvPr/>
        </p:nvSpPr>
        <p:spPr>
          <a:xfrm>
            <a:off x="1392110" y="3616036"/>
            <a:ext cx="2186669"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0" u="none" strike="noStrike" cap="none" dirty="0">
                <a:solidFill>
                  <a:srgbClr val="FF0000"/>
                </a:solidFill>
                <a:latin typeface="Calibri"/>
                <a:ea typeface="Calibri"/>
                <a:cs typeface="Calibri"/>
                <a:sym typeface="Calibri"/>
              </a:rPr>
              <a:t>Please carefully review the information in this box</a:t>
            </a:r>
            <a:endParaRPr dirty="0"/>
          </a:p>
        </p:txBody>
      </p:sp>
      <p:cxnSp>
        <p:nvCxnSpPr>
          <p:cNvPr id="7" name="Straight Arrow Connector 6">
            <a:extLst>
              <a:ext uri="{FF2B5EF4-FFF2-40B4-BE49-F238E27FC236}">
                <a16:creationId xmlns:a16="http://schemas.microsoft.com/office/drawing/2014/main" id="{4F44DF94-D088-F0E2-C4B8-66C1E148FF8F}"/>
              </a:ext>
            </a:extLst>
          </p:cNvPr>
          <p:cNvCxnSpPr>
            <a:cxnSpLocks/>
          </p:cNvCxnSpPr>
          <p:nvPr/>
        </p:nvCxnSpPr>
        <p:spPr>
          <a:xfrm>
            <a:off x="2761488" y="4729111"/>
            <a:ext cx="8172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89148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2298033"/>
            <a:ext cx="4443984" cy="3569372"/>
          </a:xfrm>
        </p:spPr>
        <p:txBody>
          <a:bodyPr>
            <a:noAutofit/>
          </a:bodyPr>
          <a:lstStyle/>
          <a:p>
            <a:pPr>
              <a:spcBef>
                <a:spcPts val="0"/>
              </a:spcBef>
            </a:pPr>
            <a:r>
              <a:rPr lang="en-US" sz="2400" dirty="0">
                <a:solidFill>
                  <a:srgbClr val="101D49"/>
                </a:solidFill>
                <a:latin typeface="Garamond" panose="02020404030301010803" pitchFamily="18" charset="0"/>
              </a:rPr>
              <a:t>General Information</a:t>
            </a:r>
          </a:p>
          <a:p>
            <a:pPr>
              <a:spcBef>
                <a:spcPts val="0"/>
              </a:spcBef>
            </a:pPr>
            <a:r>
              <a:rPr lang="en-US" sz="2400" dirty="0">
                <a:solidFill>
                  <a:srgbClr val="101D49"/>
                </a:solidFill>
                <a:latin typeface="Garamond" panose="02020404030301010803" pitchFamily="18" charset="0"/>
              </a:rPr>
              <a:t>Purpose of RFP</a:t>
            </a:r>
          </a:p>
          <a:p>
            <a:pPr>
              <a:spcBef>
                <a:spcPts val="0"/>
              </a:spcBef>
            </a:pPr>
            <a:r>
              <a:rPr lang="en-US" sz="2400" dirty="0">
                <a:solidFill>
                  <a:srgbClr val="101D49"/>
                </a:solidFill>
                <a:latin typeface="Garamond" panose="02020404030301010803" pitchFamily="18" charset="0"/>
              </a:rPr>
              <a:t>Term of Contract</a:t>
            </a:r>
          </a:p>
          <a:p>
            <a:pPr>
              <a:spcBef>
                <a:spcPts val="0"/>
              </a:spcBef>
            </a:pPr>
            <a:r>
              <a:rPr lang="en-US" sz="2400" dirty="0">
                <a:solidFill>
                  <a:srgbClr val="101D49"/>
                </a:solidFill>
                <a:latin typeface="Garamond" panose="02020404030301010803" pitchFamily="18" charset="0"/>
              </a:rPr>
              <a:t>Key Dates</a:t>
            </a:r>
          </a:p>
          <a:p>
            <a:pPr>
              <a:spcBef>
                <a:spcPts val="0"/>
              </a:spcBef>
            </a:pPr>
            <a:r>
              <a:rPr lang="en-US" sz="2400" dirty="0">
                <a:solidFill>
                  <a:srgbClr val="101D49"/>
                </a:solidFill>
                <a:latin typeface="Garamond" panose="02020404030301010803" pitchFamily="18" charset="0"/>
              </a:rPr>
              <a:t>Indiana Economic Impact Form</a:t>
            </a:r>
          </a:p>
          <a:p>
            <a:pPr>
              <a:spcBef>
                <a:spcPts val="0"/>
              </a:spcBef>
            </a:pPr>
            <a:r>
              <a:rPr lang="en-US" sz="2400" dirty="0">
                <a:solidFill>
                  <a:srgbClr val="101D49"/>
                </a:solidFill>
                <a:latin typeface="Garamond" panose="02020404030301010803" pitchFamily="18" charset="0"/>
              </a:rPr>
              <a:t>Cost Proposal</a:t>
            </a:r>
          </a:p>
          <a:p>
            <a:pPr>
              <a:spcBef>
                <a:spcPts val="0"/>
              </a:spcBef>
            </a:pPr>
            <a:r>
              <a:rPr lang="en-US" sz="2400" dirty="0">
                <a:solidFill>
                  <a:srgbClr val="101D49"/>
                </a:solidFill>
                <a:latin typeface="Garamond" panose="02020404030301010803" pitchFamily="18" charset="0"/>
              </a:rPr>
              <a:t>Business Proposal</a:t>
            </a:r>
          </a:p>
          <a:p>
            <a:pPr>
              <a:spcBef>
                <a:spcPts val="0"/>
              </a:spcBef>
            </a:pPr>
            <a:r>
              <a:rPr lang="en-US" sz="2400" dirty="0">
                <a:solidFill>
                  <a:srgbClr val="101D49"/>
                </a:solidFill>
                <a:latin typeface="Garamond" panose="02020404030301010803" pitchFamily="18" charset="0"/>
              </a:rPr>
              <a:t>Technical Proposal</a:t>
            </a:r>
          </a:p>
          <a:p>
            <a:pPr marL="0" indent="0">
              <a:spcBef>
                <a:spcPts val="0"/>
              </a:spcBef>
              <a:buNone/>
            </a:pPr>
            <a:endParaRPr lang="en-US" sz="2400" dirty="0">
              <a:solidFill>
                <a:srgbClr val="101D49"/>
              </a:solidFill>
              <a:latin typeface="Garamond" panose="02020404030301010803" pitchFamily="18" charset="0"/>
            </a:endParaRPr>
          </a:p>
        </p:txBody>
      </p:sp>
      <p:sp>
        <p:nvSpPr>
          <p:cNvPr id="9" name="Content Placeholder 8"/>
          <p:cNvSpPr>
            <a:spLocks noGrp="1"/>
          </p:cNvSpPr>
          <p:nvPr>
            <p:ph sz="quarter" idx="4"/>
          </p:nvPr>
        </p:nvSpPr>
        <p:spPr>
          <a:xfrm>
            <a:off x="6528816" y="2298033"/>
            <a:ext cx="4443984" cy="3689688"/>
          </a:xfrm>
        </p:spPr>
        <p:txBody>
          <a:bodyPr>
            <a:normAutofit/>
          </a:bodyPr>
          <a:lstStyle/>
          <a:p>
            <a:pPr>
              <a:spcBef>
                <a:spcPts val="0"/>
              </a:spcBef>
            </a:pPr>
            <a:r>
              <a:rPr lang="en-US" sz="2400" dirty="0">
                <a:solidFill>
                  <a:srgbClr val="101D49"/>
                </a:solidFill>
                <a:latin typeface="Garamond" panose="02020404030301010803" pitchFamily="18" charset="0"/>
              </a:rPr>
              <a:t>Proposal Preparation</a:t>
            </a:r>
          </a:p>
          <a:p>
            <a:pPr lvl="0">
              <a:spcBef>
                <a:spcPts val="0"/>
              </a:spcBef>
            </a:pPr>
            <a:r>
              <a:rPr lang="en-US" sz="2400" dirty="0">
                <a:solidFill>
                  <a:srgbClr val="101D49"/>
                </a:solidFill>
                <a:latin typeface="Garamond" panose="02020404030301010803" pitchFamily="18" charset="0"/>
              </a:rPr>
              <a:t>Evaluation Criteria</a:t>
            </a:r>
          </a:p>
          <a:p>
            <a:pPr lvl="0">
              <a:spcBef>
                <a:spcPts val="0"/>
              </a:spcBef>
            </a:pPr>
            <a:r>
              <a:rPr lang="en-US" sz="2400" dirty="0">
                <a:solidFill>
                  <a:srgbClr val="101D49"/>
                </a:solidFill>
                <a:latin typeface="Garamond" panose="02020404030301010803" pitchFamily="18" charset="0"/>
              </a:rPr>
              <a:t>Minority and Women’s Business Enterprise (M/WBE)</a:t>
            </a:r>
          </a:p>
          <a:p>
            <a:pPr lvl="0">
              <a:spcBef>
                <a:spcPts val="0"/>
              </a:spcBef>
            </a:pPr>
            <a:r>
              <a:rPr lang="en-US" sz="2400" dirty="0">
                <a:solidFill>
                  <a:srgbClr val="101D49"/>
                </a:solidFill>
                <a:latin typeface="Garamond" panose="02020404030301010803" pitchFamily="18" charset="0"/>
              </a:rPr>
              <a:t>Indiana Veteran Owned Small Business (IVOSB)</a:t>
            </a:r>
          </a:p>
          <a:p>
            <a:pPr lvl="0">
              <a:spcBef>
                <a:spcPts val="0"/>
              </a:spcBef>
            </a:pPr>
            <a:r>
              <a:rPr lang="en-US" sz="2400" dirty="0">
                <a:solidFill>
                  <a:srgbClr val="101D49"/>
                </a:solidFill>
                <a:latin typeface="Garamond" panose="02020404030301010803" pitchFamily="18" charset="0"/>
              </a:rPr>
              <a:t>Required Forms/Documents Recap</a:t>
            </a:r>
          </a:p>
        </p:txBody>
      </p:sp>
      <p:sp>
        <p:nvSpPr>
          <p:cNvPr id="5" name="Title 4"/>
          <p:cNvSpPr>
            <a:spLocks noGrp="1"/>
          </p:cNvSpPr>
          <p:nvPr>
            <p:ph type="title"/>
          </p:nvPr>
        </p:nvSpPr>
        <p:spPr/>
        <p:txBody>
          <a:bodyPr/>
          <a:lstStyle/>
          <a:p>
            <a:pPr algn="ctr"/>
            <a:r>
              <a:rPr lang="en-US" dirty="0">
                <a:latin typeface="Garamond" panose="02020404030301010803"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900" dirty="0">
                <a:latin typeface="Garamond" panose="02020404030301010803" pitchFamily="18" charset="0"/>
              </a:rPr>
              <a:t>Minority and Women’s Business Enterprises</a:t>
            </a:r>
            <a:endParaRPr lang="en-US" sz="3900" dirty="0"/>
          </a:p>
        </p:txBody>
      </p:sp>
      <p:sp>
        <p:nvSpPr>
          <p:cNvPr id="6" name="Content Placeholder 5"/>
          <p:cNvSpPr>
            <a:spLocks noGrp="1"/>
          </p:cNvSpPr>
          <p:nvPr>
            <p:ph idx="1"/>
          </p:nvPr>
        </p:nvSpPr>
        <p:spPr>
          <a:xfrm>
            <a:off x="1371600" y="2286005"/>
            <a:ext cx="9601200" cy="2851480"/>
          </a:xfrm>
        </p:spPr>
        <p:txBody>
          <a:bodyPr>
            <a:normAutofit fontScale="92500"/>
          </a:bodyPr>
          <a:lstStyle/>
          <a:p>
            <a:pPr marL="0" indent="0">
              <a:lnSpc>
                <a:spcPct val="110000"/>
              </a:lnSpc>
              <a:buNone/>
              <a:defRPr/>
            </a:pPr>
            <a:r>
              <a:rPr lang="en-US" b="1" dirty="0">
                <a:solidFill>
                  <a:srgbClr val="101D49"/>
                </a:solidFill>
                <a:latin typeface="Garamond" panose="02020404030301010803" pitchFamily="18" charset="0"/>
              </a:rPr>
              <a:t>Prime contractors must ensure that the proposed subcontractors meet the following criteria:</a:t>
            </a:r>
          </a:p>
          <a:p>
            <a:pPr lvl="0"/>
            <a:r>
              <a:rPr lang="en-US" dirty="0">
                <a:solidFill>
                  <a:srgbClr val="101D49"/>
                </a:solidFill>
                <a:latin typeface="Garamond" panose="02020404030301010803" pitchFamily="18" charset="0"/>
              </a:rPr>
              <a:t>Are listed in the IDOA Directory of Certified Firms, on or before the proposal due date, national diversity plans are generally not accepted. The directory can be found here: </a:t>
            </a:r>
            <a:r>
              <a:rPr lang="en-US" dirty="0">
                <a:latin typeface="Garamond" panose="02020404030301010803" pitchFamily="18" charset="0"/>
                <a:hlinkClick r:id="rId2"/>
              </a:rPr>
              <a:t>http://www.in.gov/idoa/mwbe/2743.htm</a:t>
            </a:r>
            <a:r>
              <a:rPr lang="en-US" dirty="0">
                <a:latin typeface="Garamond" panose="02020404030301010803" pitchFamily="18" charset="0"/>
              </a:rPr>
              <a:t>. </a:t>
            </a:r>
          </a:p>
          <a:p>
            <a:r>
              <a:rPr lang="en-US" b="1" dirty="0">
                <a:solidFill>
                  <a:srgbClr val="101D49"/>
                </a:solidFill>
                <a:latin typeface="Garamond" panose="02020404030301010803" pitchFamily="18" charset="0"/>
              </a:rPr>
              <a:t>Serve a Valuable Scope Contribution (VSC) on the engagement, as confirmed by the State.</a:t>
            </a:r>
          </a:p>
          <a:p>
            <a:r>
              <a:rPr lang="en-US" dirty="0">
                <a:solidFill>
                  <a:srgbClr val="101D49"/>
                </a:solidFill>
                <a:latin typeface="Garamond" panose="02020404030301010803" pitchFamily="18" charset="0"/>
              </a:rPr>
              <a:t>Provide the goods or services specific to the contract and within the industry area for which it is certified.</a:t>
            </a:r>
          </a:p>
          <a:p>
            <a:endParaRPr lang="en-US" dirty="0"/>
          </a:p>
        </p:txBody>
      </p:sp>
    </p:spTree>
    <p:extLst>
      <p:ext uri="{BB962C8B-B14F-4D97-AF65-F5344CB8AC3E}">
        <p14:creationId xmlns:p14="http://schemas.microsoft.com/office/powerpoint/2010/main" val="1283004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900" dirty="0">
                <a:latin typeface="Garamond" panose="02020404030301010803" pitchFamily="18" charset="0"/>
              </a:rPr>
              <a:t>Minority and Women’s Business Enterprises</a:t>
            </a:r>
            <a:endParaRPr lang="en-US" sz="3900" dirty="0"/>
          </a:p>
        </p:txBody>
      </p:sp>
      <p:sp>
        <p:nvSpPr>
          <p:cNvPr id="6" name="Content Placeholder 5"/>
          <p:cNvSpPr>
            <a:spLocks noGrp="1"/>
          </p:cNvSpPr>
          <p:nvPr>
            <p:ph idx="1"/>
          </p:nvPr>
        </p:nvSpPr>
        <p:spPr/>
        <p:txBody>
          <a:bodyPr>
            <a:normAutofit/>
          </a:bodyPr>
          <a:lstStyle/>
          <a:p>
            <a:pPr marL="0" indent="0">
              <a:buNone/>
            </a:pPr>
            <a:r>
              <a:rPr lang="en-US" b="1" dirty="0">
                <a:solidFill>
                  <a:srgbClr val="101D49"/>
                </a:solidFill>
                <a:latin typeface="Garamond" panose="02020404030301010803" pitchFamily="18" charset="0"/>
              </a:rPr>
              <a:t>Prime contractors should note the following: </a:t>
            </a:r>
          </a:p>
          <a:p>
            <a:pPr lvl="0"/>
            <a:r>
              <a:rPr lang="en-US" dirty="0">
                <a:solidFill>
                  <a:srgbClr val="101D49"/>
                </a:solidFill>
                <a:latin typeface="Garamond" panose="02020404030301010803" pitchFamily="18" charset="0"/>
              </a:rPr>
              <a:t>Subcontractors’ MBE/WBE Certification Letter, provided by IDOA, must accompany the proposal to show current status of certification.</a:t>
            </a:r>
          </a:p>
          <a:p>
            <a:pPr lvl="0"/>
            <a:r>
              <a:rPr lang="en-US" dirty="0">
                <a:solidFill>
                  <a:srgbClr val="101D49"/>
                </a:solidFill>
                <a:latin typeface="Garamond" panose="02020404030301010803" pitchFamily="18" charset="0"/>
              </a:rPr>
              <a:t>Each firm may only serve as one classification – MBE, WBE, or IVOSB (see section 1.21)</a:t>
            </a:r>
          </a:p>
          <a:p>
            <a:pPr lvl="0"/>
            <a:r>
              <a:rPr lang="en-US" dirty="0">
                <a:solidFill>
                  <a:srgbClr val="101D49"/>
                </a:solidFill>
                <a:latin typeface="Garamond" panose="02020404030301010803" pitchFamily="18" charset="0"/>
              </a:rPr>
              <a:t>Pursuant to 25 IAC 5-6-2(b)(d), a Prime Contractor who is a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686B44C-0031-EC50-BB6E-014E65E30D41}"/>
              </a:ext>
            </a:extLst>
          </p:cNvPr>
          <p:cNvPicPr>
            <a:picLocks noGrp="1" noChangeAspect="1"/>
          </p:cNvPicPr>
          <p:nvPr>
            <p:ph idx="1"/>
          </p:nvPr>
        </p:nvPicPr>
        <p:blipFill>
          <a:blip r:embed="rId2"/>
          <a:stretch>
            <a:fillRect/>
          </a:stretch>
        </p:blipFill>
        <p:spPr>
          <a:xfrm>
            <a:off x="3677360" y="654369"/>
            <a:ext cx="4837280" cy="5549262"/>
          </a:xfrm>
        </p:spPr>
      </p:pic>
    </p:spTree>
    <p:extLst>
      <p:ext uri="{BB962C8B-B14F-4D97-AF65-F5344CB8AC3E}">
        <p14:creationId xmlns:p14="http://schemas.microsoft.com/office/powerpoint/2010/main" val="1659664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Garamond" panose="02020404030301010803" pitchFamily="18" charset="0"/>
              </a:rPr>
              <a:t>Minority and Women’s Business Enterprises</a:t>
            </a:r>
            <a:endParaRPr lang="en-US" sz="3600" dirty="0"/>
          </a:p>
        </p:txBody>
      </p:sp>
      <p:pic>
        <p:nvPicPr>
          <p:cNvPr id="12" name="Content Placeholder 11">
            <a:extLst>
              <a:ext uri="{FF2B5EF4-FFF2-40B4-BE49-F238E27FC236}">
                <a16:creationId xmlns:a16="http://schemas.microsoft.com/office/drawing/2014/main" id="{39D313B4-FAAD-1C99-591B-EEFD721DE16A}"/>
              </a:ext>
            </a:extLst>
          </p:cNvPr>
          <p:cNvPicPr>
            <a:picLocks noGrp="1" noChangeAspect="1"/>
          </p:cNvPicPr>
          <p:nvPr>
            <p:ph idx="1"/>
          </p:nvPr>
        </p:nvPicPr>
        <p:blipFill>
          <a:blip r:embed="rId2"/>
          <a:stretch>
            <a:fillRect/>
          </a:stretch>
        </p:blipFill>
        <p:spPr>
          <a:xfrm>
            <a:off x="2010181" y="1894959"/>
            <a:ext cx="8139659" cy="3955021"/>
          </a:xfrm>
        </p:spPr>
      </p:pic>
      <p:sp>
        <p:nvSpPr>
          <p:cNvPr id="7" name="Right Arrow 10">
            <a:extLst>
              <a:ext uri="{FF2B5EF4-FFF2-40B4-BE49-F238E27FC236}">
                <a16:creationId xmlns:a16="http://schemas.microsoft.com/office/drawing/2014/main" id="{0B59D8D5-1A76-4A81-B70D-CA2B82D74BEA}"/>
              </a:ext>
            </a:extLst>
          </p:cNvPr>
          <p:cNvSpPr/>
          <p:nvPr/>
        </p:nvSpPr>
        <p:spPr>
          <a:xfrm>
            <a:off x="1454323" y="263649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483681" y="2945732"/>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485607" y="325497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483681" y="430574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3" name="Right Arrow 10">
            <a:extLst>
              <a:ext uri="{FF2B5EF4-FFF2-40B4-BE49-F238E27FC236}">
                <a16:creationId xmlns:a16="http://schemas.microsoft.com/office/drawing/2014/main" id="{34532AD5-2E50-2488-8A98-4D9C94D61595}"/>
              </a:ext>
            </a:extLst>
          </p:cNvPr>
          <p:cNvSpPr/>
          <p:nvPr/>
        </p:nvSpPr>
        <p:spPr>
          <a:xfrm>
            <a:off x="1495873" y="4700622"/>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Tree>
    <p:extLst>
      <p:ext uri="{BB962C8B-B14F-4D97-AF65-F5344CB8AC3E}">
        <p14:creationId xmlns:p14="http://schemas.microsoft.com/office/powerpoint/2010/main" val="18994816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900" dirty="0">
                <a:latin typeface="Garamond" panose="02020404030301010803" pitchFamily="18" charset="0"/>
              </a:rPr>
              <a:t>Minority and Women’s Business Enterprises</a:t>
            </a:r>
            <a:endParaRPr lang="en-US" sz="3900" dirty="0"/>
          </a:p>
        </p:txBody>
      </p:sp>
      <p:sp>
        <p:nvSpPr>
          <p:cNvPr id="6" name="Content Placeholder 5"/>
          <p:cNvSpPr>
            <a:spLocks noGrp="1"/>
          </p:cNvSpPr>
          <p:nvPr>
            <p:ph idx="1"/>
          </p:nvPr>
        </p:nvSpPr>
        <p:spPr>
          <a:xfrm>
            <a:off x="1371600" y="1937084"/>
            <a:ext cx="9601200" cy="4138863"/>
          </a:xfrm>
        </p:spPr>
        <p:txBody>
          <a:bodyPr>
            <a:normAutofit fontScale="92500" lnSpcReduction="20000"/>
          </a:bodyPr>
          <a:lstStyle/>
          <a:p>
            <a:pPr marL="115888" indent="-115888"/>
            <a:r>
              <a:rPr lang="en-US" sz="1800" b="1" dirty="0">
                <a:solidFill>
                  <a:srgbClr val="101D49"/>
                </a:solidFill>
                <a:latin typeface="Garamond" panose="02020404030301010803" pitchFamily="18" charset="0"/>
              </a:rPr>
              <a:t>New Process</a:t>
            </a:r>
            <a:r>
              <a:rPr lang="en-US" sz="1800" dirty="0">
                <a:solidFill>
                  <a:srgbClr val="101D49"/>
                </a:solidFill>
                <a:latin typeface="Garamond" panose="02020404030301010803" pitchFamily="18" charset="0"/>
              </a:rPr>
              <a:t> </a:t>
            </a:r>
            <a:r>
              <a:rPr lang="en-US" sz="1600" dirty="0">
                <a:solidFill>
                  <a:srgbClr val="101D49"/>
                </a:solidFill>
                <a:latin typeface="Garamond" panose="02020404030301010803" pitchFamily="18" charset="0"/>
              </a:rPr>
              <a:t>- MWBE scoring is conducted based on 10 points plus a possible 2 bonus points scale</a:t>
            </a:r>
          </a:p>
          <a:p>
            <a:pPr marL="346075" lvl="1" indent="-111125">
              <a:buFont typeface="Arial" pitchFamily="34" charset="0"/>
              <a:buChar char="-"/>
            </a:pPr>
            <a:r>
              <a:rPr lang="en-US" sz="1600" i="0" dirty="0">
                <a:solidFill>
                  <a:srgbClr val="101D49"/>
                </a:solidFill>
                <a:latin typeface="Garamond" panose="02020404030301010803" pitchFamily="18" charset="0"/>
              </a:rPr>
              <a:t>MBE: Possible 5 points + 1 bonus point</a:t>
            </a:r>
          </a:p>
          <a:p>
            <a:pPr marL="346075" lvl="1" indent="-111125">
              <a:buFont typeface="Arial" pitchFamily="34" charset="0"/>
              <a:buChar char="-"/>
            </a:pPr>
            <a:r>
              <a:rPr lang="en-US" sz="1600" i="0" dirty="0">
                <a:solidFill>
                  <a:srgbClr val="101D49"/>
                </a:solidFill>
                <a:latin typeface="Garamond" panose="02020404030301010803" pitchFamily="18" charset="0"/>
              </a:rPr>
              <a:t>WBE: Possible 5 points + 1 bonus Point</a:t>
            </a:r>
          </a:p>
          <a:p>
            <a:pPr marL="115888" indent="-115888"/>
            <a:r>
              <a:rPr lang="en-US" sz="1800" b="1" dirty="0">
                <a:solidFill>
                  <a:srgbClr val="101D49"/>
                </a:solidFill>
                <a:latin typeface="Garamond" panose="02020404030301010803" pitchFamily="18" charset="0"/>
              </a:rPr>
              <a:t>Professional Services Scoring Methodology:</a:t>
            </a:r>
          </a:p>
          <a:p>
            <a:pPr marL="346075" lvl="1" indent="-114300">
              <a:buFont typeface="Calibri" pitchFamily="34" charset="0"/>
              <a:buChar char="-"/>
            </a:pPr>
            <a:r>
              <a:rPr lang="en-US" sz="1600" i="0" dirty="0">
                <a:solidFill>
                  <a:srgbClr val="101D49"/>
                </a:solidFill>
                <a:latin typeface="Garamond" panose="02020404030301010803" pitchFamily="18" charset="0"/>
              </a:rPr>
              <a:t>The points will be awarded on the following schedule:</a:t>
            </a:r>
          </a:p>
          <a:p>
            <a:pPr marL="346075" lvl="1" indent="-114300">
              <a:buFont typeface="Calibri" pitchFamily="34" charset="0"/>
              <a:buChar char="-"/>
            </a:pPr>
            <a:br>
              <a:rPr lang="en-US" sz="1600" i="0" dirty="0">
                <a:solidFill>
                  <a:srgbClr val="101D49"/>
                </a:solidFill>
                <a:latin typeface="Garamond" panose="02020404030301010803" pitchFamily="18" charset="0"/>
              </a:rPr>
            </a:br>
            <a:br>
              <a:rPr lang="en-US" sz="1600" i="0" dirty="0">
                <a:solidFill>
                  <a:srgbClr val="101D49"/>
                </a:solidFill>
                <a:latin typeface="Garamond" panose="02020404030301010803" pitchFamily="18" charset="0"/>
              </a:rPr>
            </a:br>
            <a:endParaRPr lang="en-US" sz="1600" i="0" dirty="0">
              <a:solidFill>
                <a:srgbClr val="101D49"/>
              </a:solidFill>
              <a:latin typeface="Garamond" panose="02020404030301010803" pitchFamily="18" charset="0"/>
            </a:endParaRPr>
          </a:p>
          <a:p>
            <a:pPr marL="346075" lvl="1" indent="-114300">
              <a:buFont typeface="Calibri" pitchFamily="34" charset="0"/>
              <a:buChar char="-"/>
            </a:pPr>
            <a:endParaRPr lang="en-US" sz="1600" i="0" dirty="0">
              <a:solidFill>
                <a:srgbClr val="101D49"/>
              </a:solidFill>
              <a:latin typeface="Garamond" panose="02020404030301010803" pitchFamily="18" charset="0"/>
            </a:endParaRPr>
          </a:p>
          <a:p>
            <a:pPr marL="346075" lvl="1" indent="-114300">
              <a:buFont typeface="Calibri" pitchFamily="34" charset="0"/>
              <a:buChar char="-"/>
            </a:pPr>
            <a:r>
              <a:rPr lang="en-US" sz="1600" i="0" dirty="0">
                <a:solidFill>
                  <a:srgbClr val="101D49"/>
                </a:solidFill>
                <a:latin typeface="Garamond" panose="02020404030301010803" pitchFamily="18" charset="0"/>
              </a:rPr>
              <a:t>Fractional percentages will be rounded up or down to the nearest whole percentage</a:t>
            </a:r>
          </a:p>
          <a:p>
            <a:pPr marL="346075" lvl="1" indent="-114300">
              <a:buFont typeface="Calibri" pitchFamily="34" charset="0"/>
              <a:buChar char="-"/>
            </a:pPr>
            <a:r>
              <a:rPr lang="en-US" sz="1600" i="0" dirty="0">
                <a:solidFill>
                  <a:srgbClr val="101D49"/>
                </a:solidFill>
                <a:latin typeface="Garamond" panose="02020404030301010803" pitchFamily="18" charset="0"/>
              </a:rPr>
              <a:t>If the respondent’s commitment percentage is rounded down to 0% for MBE or WBE participation the respondent will receive 0 points. </a:t>
            </a:r>
          </a:p>
          <a:p>
            <a:pPr marL="346075" lvl="1" indent="-114300">
              <a:buFont typeface="Calibri" pitchFamily="34" charset="0"/>
              <a:buChar char="-"/>
            </a:pPr>
            <a:r>
              <a:rPr lang="en-US" sz="1600" i="0" dirty="0">
                <a:solidFill>
                  <a:srgbClr val="101D49"/>
                </a:solidFill>
                <a:latin typeface="Garamond" panose="02020404030301010803" pitchFamily="18" charset="0"/>
              </a:rPr>
              <a:t>Submissions of 0% participation will result in a deduction of 1 point in each category</a:t>
            </a:r>
          </a:p>
          <a:p>
            <a:pPr marL="346075" lvl="1" indent="-114300">
              <a:buFont typeface="Calibri" pitchFamily="34" charset="0"/>
              <a:buChar char="-"/>
            </a:pPr>
            <a:r>
              <a:rPr lang="en-US" sz="1600" i="0" dirty="0">
                <a:solidFill>
                  <a:srgbClr val="101D49"/>
                </a:solidFill>
                <a:latin typeface="Garamond" panose="02020404030301010803" pitchFamily="18" charset="0"/>
              </a:rPr>
              <a:t>The highest submission which exceeds the goal (“exceeds” defined as a commitment percentage that is equal to or greater than 9% </a:t>
            </a:r>
            <a:r>
              <a:rPr lang="en-US" sz="1600" i="0" u="sng" dirty="0">
                <a:solidFill>
                  <a:srgbClr val="101D49"/>
                </a:solidFill>
                <a:latin typeface="Garamond" panose="02020404030301010803" pitchFamily="18" charset="0"/>
              </a:rPr>
              <a:t>before rounding</a:t>
            </a:r>
            <a:r>
              <a:rPr lang="en-US" sz="1600" i="0" dirty="0">
                <a:solidFill>
                  <a:srgbClr val="101D49"/>
                </a:solidFill>
                <a:latin typeface="Garamond" panose="02020404030301010803" pitchFamily="18" charset="0"/>
              </a:rPr>
              <a:t>) in each category will receive 6 points (5 points plus 1 bonus point). In case of a tie both firms will receive 6 points.</a:t>
            </a:r>
          </a:p>
          <a:p>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621454664"/>
              </p:ext>
            </p:extLst>
          </p:nvPr>
        </p:nvGraphicFramePr>
        <p:xfrm>
          <a:off x="2452033" y="3357290"/>
          <a:ext cx="4685634" cy="457202"/>
        </p:xfrm>
        <a:graphic>
          <a:graphicData uri="http://schemas.openxmlformats.org/drawingml/2006/table">
            <a:tbl>
              <a:tblPr firstRow="1" bandRow="1">
                <a:tableStyleId>{5C22544A-7EE6-4342-B048-85BDC9FD1C3A}</a:tableStyleId>
              </a:tblPr>
              <a:tblGrid>
                <a:gridCol w="520626">
                  <a:extLst>
                    <a:ext uri="{9D8B030D-6E8A-4147-A177-3AD203B41FA5}">
                      <a16:colId xmlns:a16="http://schemas.microsoft.com/office/drawing/2014/main" val="20000"/>
                    </a:ext>
                  </a:extLst>
                </a:gridCol>
                <a:gridCol w="520626">
                  <a:extLst>
                    <a:ext uri="{9D8B030D-6E8A-4147-A177-3AD203B41FA5}">
                      <a16:colId xmlns:a16="http://schemas.microsoft.com/office/drawing/2014/main" val="20001"/>
                    </a:ext>
                  </a:extLst>
                </a:gridCol>
                <a:gridCol w="520626">
                  <a:extLst>
                    <a:ext uri="{9D8B030D-6E8A-4147-A177-3AD203B41FA5}">
                      <a16:colId xmlns:a16="http://schemas.microsoft.com/office/drawing/2014/main" val="20002"/>
                    </a:ext>
                  </a:extLst>
                </a:gridCol>
                <a:gridCol w="520626">
                  <a:extLst>
                    <a:ext uri="{9D8B030D-6E8A-4147-A177-3AD203B41FA5}">
                      <a16:colId xmlns:a16="http://schemas.microsoft.com/office/drawing/2014/main" val="20003"/>
                    </a:ext>
                  </a:extLst>
                </a:gridCol>
                <a:gridCol w="520626">
                  <a:extLst>
                    <a:ext uri="{9D8B030D-6E8A-4147-A177-3AD203B41FA5}">
                      <a16:colId xmlns:a16="http://schemas.microsoft.com/office/drawing/2014/main" val="20004"/>
                    </a:ext>
                  </a:extLst>
                </a:gridCol>
                <a:gridCol w="520626">
                  <a:extLst>
                    <a:ext uri="{9D8B030D-6E8A-4147-A177-3AD203B41FA5}">
                      <a16:colId xmlns:a16="http://schemas.microsoft.com/office/drawing/2014/main" val="20005"/>
                    </a:ext>
                  </a:extLst>
                </a:gridCol>
                <a:gridCol w="520626">
                  <a:extLst>
                    <a:ext uri="{9D8B030D-6E8A-4147-A177-3AD203B41FA5}">
                      <a16:colId xmlns:a16="http://schemas.microsoft.com/office/drawing/2014/main" val="20006"/>
                    </a:ext>
                  </a:extLst>
                </a:gridCol>
                <a:gridCol w="520626">
                  <a:extLst>
                    <a:ext uri="{9D8B030D-6E8A-4147-A177-3AD203B41FA5}">
                      <a16:colId xmlns:a16="http://schemas.microsoft.com/office/drawing/2014/main" val="20007"/>
                    </a:ext>
                  </a:extLst>
                </a:gridCol>
                <a:gridCol w="520626">
                  <a:extLst>
                    <a:ext uri="{9D8B030D-6E8A-4147-A177-3AD203B41FA5}">
                      <a16:colId xmlns:a16="http://schemas.microsoft.com/office/drawing/2014/main" val="20008"/>
                    </a:ext>
                  </a:extLst>
                </a:gridCol>
              </a:tblGrid>
              <a:tr h="228601">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7%</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8%</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1">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Pts.</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1.875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3.125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4.375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5.0</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0858295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DB9B5-F44C-F9DC-F377-04D97471F0D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15549B2-D548-381C-CFAC-DE879D18723B}"/>
              </a:ext>
            </a:extLst>
          </p:cNvPr>
          <p:cNvSpPr>
            <a:spLocks noGrp="1"/>
          </p:cNvSpPr>
          <p:nvPr>
            <p:ph type="title"/>
          </p:nvPr>
        </p:nvSpPr>
        <p:spPr/>
        <p:txBody>
          <a:bodyPr/>
          <a:lstStyle/>
          <a:p>
            <a:r>
              <a:rPr lang="en-US" sz="3900" dirty="0">
                <a:latin typeface="Garamond" panose="02020404030301010803" pitchFamily="18" charset="0"/>
              </a:rPr>
              <a:t>Minority and Women’s Business Enterprises</a:t>
            </a:r>
            <a:endParaRPr lang="en-US" sz="3900" dirty="0"/>
          </a:p>
        </p:txBody>
      </p:sp>
      <p:sp>
        <p:nvSpPr>
          <p:cNvPr id="6" name="Content Placeholder 5">
            <a:extLst>
              <a:ext uri="{FF2B5EF4-FFF2-40B4-BE49-F238E27FC236}">
                <a16:creationId xmlns:a16="http://schemas.microsoft.com/office/drawing/2014/main" id="{B44166B4-EA20-739F-B745-58ED8C605FFB}"/>
              </a:ext>
            </a:extLst>
          </p:cNvPr>
          <p:cNvSpPr>
            <a:spLocks noGrp="1"/>
          </p:cNvSpPr>
          <p:nvPr>
            <p:ph idx="1"/>
          </p:nvPr>
        </p:nvSpPr>
        <p:spPr>
          <a:xfrm>
            <a:off x="1371600" y="1937084"/>
            <a:ext cx="9601200" cy="4138863"/>
          </a:xfrm>
        </p:spPr>
        <p:txBody>
          <a:bodyPr>
            <a:normAutofit/>
          </a:bodyPr>
          <a:lstStyle/>
          <a:p>
            <a:pPr marL="384038" lvl="0" indent="-384038" algn="l" rtl="0">
              <a:lnSpc>
                <a:spcPct val="94000"/>
              </a:lnSpc>
              <a:spcBef>
                <a:spcPts val="0"/>
              </a:spcBef>
              <a:spcAft>
                <a:spcPts val="0"/>
              </a:spcAft>
              <a:buClr>
                <a:srgbClr val="101D49"/>
              </a:buClr>
              <a:buSzPts val="2000"/>
              <a:buFont typeface="Noto Sans Symbols"/>
              <a:buChar char="▪"/>
            </a:pPr>
            <a:r>
              <a:rPr lang="en-US" sz="1600" b="1" dirty="0">
                <a:solidFill>
                  <a:srgbClr val="101D49"/>
                </a:solidFill>
                <a:latin typeface="Garamond" panose="02020404030301010803" pitchFamily="18" charset="0"/>
              </a:rPr>
              <a:t>WBE Professional Services Scoring Methodology:</a:t>
            </a:r>
            <a:endParaRPr lang="en-US" sz="1600" dirty="0">
              <a:latin typeface="Garamond" panose="02020404030301010803" pitchFamily="18" charset="0"/>
            </a:endParaRPr>
          </a:p>
          <a:p>
            <a:pPr marL="914377" lvl="1" indent="-384038" algn="l" rtl="0">
              <a:lnSpc>
                <a:spcPct val="94000"/>
              </a:lnSpc>
              <a:spcBef>
                <a:spcPts val="700"/>
              </a:spcBef>
              <a:spcAft>
                <a:spcPts val="0"/>
              </a:spcAft>
              <a:buClr>
                <a:srgbClr val="101D49"/>
              </a:buClr>
              <a:buSzPts val="2000"/>
              <a:buFont typeface="Calibri"/>
              <a:buChar char="–"/>
            </a:pPr>
            <a:r>
              <a:rPr lang="en-US" sz="1600" i="0" dirty="0">
                <a:solidFill>
                  <a:srgbClr val="101D49"/>
                </a:solidFill>
                <a:latin typeface="Garamond" panose="02020404030301010803" pitchFamily="18" charset="0"/>
              </a:rPr>
              <a:t>The points will be awarded on the following schedule:</a:t>
            </a:r>
            <a:br>
              <a:rPr lang="en-US" sz="1600" i="0" dirty="0">
                <a:solidFill>
                  <a:srgbClr val="101D49"/>
                </a:solidFill>
                <a:latin typeface="Garamond" panose="02020404030301010803" pitchFamily="18" charset="0"/>
              </a:rPr>
            </a:br>
            <a:br>
              <a:rPr lang="en-US" i="0" dirty="0">
                <a:solidFill>
                  <a:srgbClr val="101D49"/>
                </a:solidFill>
                <a:latin typeface="Garamond" panose="02020404030301010803" pitchFamily="18" charset="0"/>
              </a:rPr>
            </a:br>
            <a:endParaRPr lang="en-US" i="0" dirty="0">
              <a:solidFill>
                <a:srgbClr val="101D49"/>
              </a:solidFill>
              <a:latin typeface="Garamond" panose="02020404030301010803" pitchFamily="18" charset="0"/>
            </a:endParaRPr>
          </a:p>
          <a:p>
            <a:pPr marL="914377" lvl="1" indent="-384038" algn="l" rtl="0">
              <a:lnSpc>
                <a:spcPct val="94000"/>
              </a:lnSpc>
              <a:spcBef>
                <a:spcPts val="700"/>
              </a:spcBef>
              <a:spcAft>
                <a:spcPts val="0"/>
              </a:spcAft>
              <a:buClr>
                <a:srgbClr val="101D49"/>
              </a:buClr>
              <a:buSzPts val="2000"/>
              <a:buFont typeface="Calibri"/>
              <a:buChar char="–"/>
            </a:pPr>
            <a:endParaRPr lang="en-US" sz="1800" i="0" dirty="0">
              <a:solidFill>
                <a:srgbClr val="101D49"/>
              </a:solidFill>
              <a:latin typeface="Garamond" panose="02020404030301010803" pitchFamily="18" charset="0"/>
            </a:endParaRPr>
          </a:p>
          <a:p>
            <a:pPr marL="914377" lvl="1" indent="-384038" algn="l" rtl="0">
              <a:lnSpc>
                <a:spcPct val="94000"/>
              </a:lnSpc>
              <a:spcBef>
                <a:spcPts val="700"/>
              </a:spcBef>
              <a:spcAft>
                <a:spcPts val="0"/>
              </a:spcAft>
              <a:buClr>
                <a:srgbClr val="101D49"/>
              </a:buClr>
              <a:buSzPts val="2000"/>
              <a:buFont typeface="Calibri"/>
              <a:buChar char="–"/>
            </a:pPr>
            <a:r>
              <a:rPr lang="en-US" sz="1800" i="0" dirty="0">
                <a:solidFill>
                  <a:srgbClr val="101D49"/>
                </a:solidFill>
                <a:latin typeface="Garamond" panose="02020404030301010803" pitchFamily="18" charset="0"/>
              </a:rPr>
              <a:t>Fractional percentages will be rounded up or down to the nearest whole percentage</a:t>
            </a:r>
            <a:endParaRPr lang="en-US" sz="1800" dirty="0">
              <a:latin typeface="Garamond" panose="02020404030301010803" pitchFamily="18" charset="0"/>
            </a:endParaRPr>
          </a:p>
          <a:p>
            <a:pPr marL="914377" lvl="1" indent="-384038" algn="l" rtl="0">
              <a:lnSpc>
                <a:spcPct val="94000"/>
              </a:lnSpc>
              <a:spcBef>
                <a:spcPts val="700"/>
              </a:spcBef>
              <a:spcAft>
                <a:spcPts val="0"/>
              </a:spcAft>
              <a:buClr>
                <a:srgbClr val="101D49"/>
              </a:buClr>
              <a:buSzPts val="2000"/>
              <a:buFont typeface="Calibri"/>
              <a:buChar char="–"/>
            </a:pPr>
            <a:r>
              <a:rPr lang="en-US" sz="1800" i="0" dirty="0">
                <a:solidFill>
                  <a:srgbClr val="101D49"/>
                </a:solidFill>
                <a:latin typeface="Garamond" panose="02020404030301010803" pitchFamily="18" charset="0"/>
              </a:rPr>
              <a:t>If the respondent’s commitment percentage is rounded down to 0% for WBE participation the respondent will receive 0 points. </a:t>
            </a:r>
            <a:endParaRPr lang="en-US" sz="1800" dirty="0">
              <a:latin typeface="Garamond" panose="02020404030301010803" pitchFamily="18" charset="0"/>
            </a:endParaRPr>
          </a:p>
          <a:p>
            <a:pPr marL="914377" lvl="1" indent="-384038" algn="l" rtl="0">
              <a:lnSpc>
                <a:spcPct val="94000"/>
              </a:lnSpc>
              <a:spcBef>
                <a:spcPts val="700"/>
              </a:spcBef>
              <a:spcAft>
                <a:spcPts val="0"/>
              </a:spcAft>
              <a:buClr>
                <a:srgbClr val="101D49"/>
              </a:buClr>
              <a:buSzPts val="2000"/>
              <a:buFont typeface="Calibri"/>
              <a:buChar char="–"/>
            </a:pPr>
            <a:r>
              <a:rPr lang="en-US" sz="1800" i="0" dirty="0">
                <a:solidFill>
                  <a:srgbClr val="101D49"/>
                </a:solidFill>
                <a:latin typeface="Garamond" panose="02020404030301010803" pitchFamily="18" charset="0"/>
              </a:rPr>
              <a:t>Submissions of 0% participation will result in a deduction of 1 point in each category</a:t>
            </a:r>
            <a:endParaRPr lang="en-US" sz="1800" dirty="0">
              <a:latin typeface="Garamond" panose="02020404030301010803" pitchFamily="18" charset="0"/>
            </a:endParaRPr>
          </a:p>
          <a:p>
            <a:pPr marL="914377" lvl="1" indent="-384038" algn="l" rtl="0">
              <a:lnSpc>
                <a:spcPct val="94000"/>
              </a:lnSpc>
              <a:spcBef>
                <a:spcPts val="700"/>
              </a:spcBef>
              <a:spcAft>
                <a:spcPts val="0"/>
              </a:spcAft>
              <a:buClr>
                <a:srgbClr val="101D49"/>
              </a:buClr>
              <a:buSzPts val="2000"/>
              <a:buFont typeface="Calibri"/>
              <a:buChar char="–"/>
            </a:pPr>
            <a:r>
              <a:rPr lang="en-US" sz="1800" i="0" dirty="0">
                <a:solidFill>
                  <a:srgbClr val="101D49"/>
                </a:solidFill>
                <a:latin typeface="Garamond" panose="02020404030301010803" pitchFamily="18" charset="0"/>
              </a:rPr>
              <a:t>The highest submission which exceeds the goal (“exceeds” defined as a commitment percentage that is equal to or greater than 11% </a:t>
            </a:r>
            <a:r>
              <a:rPr lang="en-US" sz="1800" i="0" u="sng" dirty="0">
                <a:solidFill>
                  <a:srgbClr val="101D49"/>
                </a:solidFill>
                <a:latin typeface="Garamond" panose="02020404030301010803" pitchFamily="18" charset="0"/>
              </a:rPr>
              <a:t>before rounding</a:t>
            </a:r>
            <a:r>
              <a:rPr lang="en-US" sz="1800" i="0" dirty="0">
                <a:solidFill>
                  <a:srgbClr val="101D49"/>
                </a:solidFill>
                <a:latin typeface="Garamond" panose="02020404030301010803" pitchFamily="18" charset="0"/>
              </a:rPr>
              <a:t>) in the WBE category will receive 6 points (5 points plus 1 bonus point). In case of a tie both firms will receive 6 points.</a:t>
            </a:r>
            <a:endParaRPr lang="en-US" sz="1800" dirty="0">
              <a:latin typeface="Garamond" panose="02020404030301010803" pitchFamily="18" charset="0"/>
            </a:endParaRPr>
          </a:p>
          <a:p>
            <a:endParaRPr lang="en-US" dirty="0"/>
          </a:p>
        </p:txBody>
      </p:sp>
      <p:graphicFrame>
        <p:nvGraphicFramePr>
          <p:cNvPr id="3" name="Table 2">
            <a:extLst>
              <a:ext uri="{FF2B5EF4-FFF2-40B4-BE49-F238E27FC236}">
                <a16:creationId xmlns:a16="http://schemas.microsoft.com/office/drawing/2014/main" id="{B5C0D622-4188-AB01-038F-9E33D97D4495}"/>
              </a:ext>
            </a:extLst>
          </p:cNvPr>
          <p:cNvGraphicFramePr>
            <a:graphicFrameLocks noGrp="1"/>
          </p:cNvGraphicFramePr>
          <p:nvPr>
            <p:extLst>
              <p:ext uri="{D42A27DB-BD31-4B8C-83A1-F6EECF244321}">
                <p14:modId xmlns:p14="http://schemas.microsoft.com/office/powerpoint/2010/main" val="3692881235"/>
              </p:ext>
            </p:extLst>
          </p:nvPr>
        </p:nvGraphicFramePr>
        <p:xfrm>
          <a:off x="2276856" y="2715768"/>
          <a:ext cx="6894576" cy="576072"/>
        </p:xfrm>
        <a:graphic>
          <a:graphicData uri="http://schemas.openxmlformats.org/drawingml/2006/table">
            <a:tbl>
              <a:tblPr firstRow="1" bandRow="1">
                <a:tableStyleId>{5C22544A-7EE6-4342-B048-85BDC9FD1C3A}</a:tableStyleId>
              </a:tblPr>
              <a:tblGrid>
                <a:gridCol w="574548">
                  <a:extLst>
                    <a:ext uri="{9D8B030D-6E8A-4147-A177-3AD203B41FA5}">
                      <a16:colId xmlns:a16="http://schemas.microsoft.com/office/drawing/2014/main" val="32126053"/>
                    </a:ext>
                  </a:extLst>
                </a:gridCol>
                <a:gridCol w="574548">
                  <a:extLst>
                    <a:ext uri="{9D8B030D-6E8A-4147-A177-3AD203B41FA5}">
                      <a16:colId xmlns:a16="http://schemas.microsoft.com/office/drawing/2014/main" val="185077003"/>
                    </a:ext>
                  </a:extLst>
                </a:gridCol>
                <a:gridCol w="574548">
                  <a:extLst>
                    <a:ext uri="{9D8B030D-6E8A-4147-A177-3AD203B41FA5}">
                      <a16:colId xmlns:a16="http://schemas.microsoft.com/office/drawing/2014/main" val="485609899"/>
                    </a:ext>
                  </a:extLst>
                </a:gridCol>
                <a:gridCol w="574548">
                  <a:extLst>
                    <a:ext uri="{9D8B030D-6E8A-4147-A177-3AD203B41FA5}">
                      <a16:colId xmlns:a16="http://schemas.microsoft.com/office/drawing/2014/main" val="4162902260"/>
                    </a:ext>
                  </a:extLst>
                </a:gridCol>
                <a:gridCol w="574548">
                  <a:extLst>
                    <a:ext uri="{9D8B030D-6E8A-4147-A177-3AD203B41FA5}">
                      <a16:colId xmlns:a16="http://schemas.microsoft.com/office/drawing/2014/main" val="3496476813"/>
                    </a:ext>
                  </a:extLst>
                </a:gridCol>
                <a:gridCol w="574548">
                  <a:extLst>
                    <a:ext uri="{9D8B030D-6E8A-4147-A177-3AD203B41FA5}">
                      <a16:colId xmlns:a16="http://schemas.microsoft.com/office/drawing/2014/main" val="4140070620"/>
                    </a:ext>
                  </a:extLst>
                </a:gridCol>
                <a:gridCol w="574548">
                  <a:extLst>
                    <a:ext uri="{9D8B030D-6E8A-4147-A177-3AD203B41FA5}">
                      <a16:colId xmlns:a16="http://schemas.microsoft.com/office/drawing/2014/main" val="3540289288"/>
                    </a:ext>
                  </a:extLst>
                </a:gridCol>
                <a:gridCol w="574548">
                  <a:extLst>
                    <a:ext uri="{9D8B030D-6E8A-4147-A177-3AD203B41FA5}">
                      <a16:colId xmlns:a16="http://schemas.microsoft.com/office/drawing/2014/main" val="4157142247"/>
                    </a:ext>
                  </a:extLst>
                </a:gridCol>
                <a:gridCol w="574548">
                  <a:extLst>
                    <a:ext uri="{9D8B030D-6E8A-4147-A177-3AD203B41FA5}">
                      <a16:colId xmlns:a16="http://schemas.microsoft.com/office/drawing/2014/main" val="3842160162"/>
                    </a:ext>
                  </a:extLst>
                </a:gridCol>
                <a:gridCol w="574548">
                  <a:extLst>
                    <a:ext uri="{9D8B030D-6E8A-4147-A177-3AD203B41FA5}">
                      <a16:colId xmlns:a16="http://schemas.microsoft.com/office/drawing/2014/main" val="2202982562"/>
                    </a:ext>
                  </a:extLst>
                </a:gridCol>
                <a:gridCol w="574548">
                  <a:extLst>
                    <a:ext uri="{9D8B030D-6E8A-4147-A177-3AD203B41FA5}">
                      <a16:colId xmlns:a16="http://schemas.microsoft.com/office/drawing/2014/main" val="732705485"/>
                    </a:ext>
                  </a:extLst>
                </a:gridCol>
                <a:gridCol w="574548">
                  <a:extLst>
                    <a:ext uri="{9D8B030D-6E8A-4147-A177-3AD203B41FA5}">
                      <a16:colId xmlns:a16="http://schemas.microsoft.com/office/drawing/2014/main" val="280820394"/>
                    </a:ext>
                  </a:extLst>
                </a:gridCol>
              </a:tblGrid>
              <a:tr h="310242">
                <a:tc>
                  <a:txBody>
                    <a:bodyPr/>
                    <a:lstStyle/>
                    <a:p>
                      <a:r>
                        <a:rPr lang="en-US" sz="1050" dirty="0"/>
                        <a:t>%</a:t>
                      </a:r>
                    </a:p>
                  </a:txBody>
                  <a:tcPr/>
                </a:tc>
                <a:tc>
                  <a:txBody>
                    <a:bodyPr/>
                    <a:lstStyle/>
                    <a:p>
                      <a:r>
                        <a:rPr lang="en-US" sz="1050" dirty="0"/>
                        <a:t>1%</a:t>
                      </a:r>
                    </a:p>
                  </a:txBody>
                  <a:tcPr/>
                </a:tc>
                <a:tc>
                  <a:txBody>
                    <a:bodyPr/>
                    <a:lstStyle/>
                    <a:p>
                      <a:r>
                        <a:rPr lang="en-US" sz="1050" dirty="0"/>
                        <a:t>2%</a:t>
                      </a:r>
                    </a:p>
                  </a:txBody>
                  <a:tcPr/>
                </a:tc>
                <a:tc>
                  <a:txBody>
                    <a:bodyPr/>
                    <a:lstStyle/>
                    <a:p>
                      <a:r>
                        <a:rPr lang="en-US" sz="1050" dirty="0"/>
                        <a:t>3%</a:t>
                      </a:r>
                    </a:p>
                  </a:txBody>
                  <a:tcPr/>
                </a:tc>
                <a:tc>
                  <a:txBody>
                    <a:bodyPr/>
                    <a:lstStyle/>
                    <a:p>
                      <a:r>
                        <a:rPr lang="en-US" sz="1050" dirty="0"/>
                        <a:t>4%</a:t>
                      </a:r>
                    </a:p>
                  </a:txBody>
                  <a:tcPr/>
                </a:tc>
                <a:tc>
                  <a:txBody>
                    <a:bodyPr/>
                    <a:lstStyle/>
                    <a:p>
                      <a:r>
                        <a:rPr lang="en-US" sz="1050" dirty="0"/>
                        <a:t>5%</a:t>
                      </a:r>
                    </a:p>
                  </a:txBody>
                  <a:tcPr/>
                </a:tc>
                <a:tc>
                  <a:txBody>
                    <a:bodyPr/>
                    <a:lstStyle/>
                    <a:p>
                      <a:r>
                        <a:rPr lang="en-US" sz="1050" dirty="0"/>
                        <a:t>6%</a:t>
                      </a:r>
                    </a:p>
                  </a:txBody>
                  <a:tcPr/>
                </a:tc>
                <a:tc>
                  <a:txBody>
                    <a:bodyPr/>
                    <a:lstStyle/>
                    <a:p>
                      <a:r>
                        <a:rPr lang="en-US" sz="1050" dirty="0"/>
                        <a:t>7%</a:t>
                      </a:r>
                    </a:p>
                  </a:txBody>
                  <a:tcPr/>
                </a:tc>
                <a:tc>
                  <a:txBody>
                    <a:bodyPr/>
                    <a:lstStyle/>
                    <a:p>
                      <a:r>
                        <a:rPr lang="en-US" sz="1050" dirty="0"/>
                        <a:t>8%</a:t>
                      </a:r>
                    </a:p>
                  </a:txBody>
                  <a:tcPr/>
                </a:tc>
                <a:tc>
                  <a:txBody>
                    <a:bodyPr/>
                    <a:lstStyle/>
                    <a:p>
                      <a:r>
                        <a:rPr lang="en-US" sz="1050" dirty="0"/>
                        <a:t>9%</a:t>
                      </a:r>
                    </a:p>
                  </a:txBody>
                  <a:tcPr/>
                </a:tc>
                <a:tc>
                  <a:txBody>
                    <a:bodyPr/>
                    <a:lstStyle/>
                    <a:p>
                      <a:r>
                        <a:rPr lang="en-US" sz="1050" dirty="0"/>
                        <a:t>10%</a:t>
                      </a:r>
                    </a:p>
                  </a:txBody>
                  <a:tcPr/>
                </a:tc>
                <a:tc>
                  <a:txBody>
                    <a:bodyPr/>
                    <a:lstStyle/>
                    <a:p>
                      <a:r>
                        <a:rPr lang="en-US" sz="1050" dirty="0"/>
                        <a:t>11%</a:t>
                      </a:r>
                    </a:p>
                  </a:txBody>
                  <a:tcPr/>
                </a:tc>
                <a:extLst>
                  <a:ext uri="{0D108BD9-81ED-4DB2-BD59-A6C34878D82A}">
                    <a16:rowId xmlns:a16="http://schemas.microsoft.com/office/drawing/2014/main" val="4100246065"/>
                  </a:ext>
                </a:extLst>
              </a:tr>
              <a:tr h="265830">
                <a:tc>
                  <a:txBody>
                    <a:bodyPr/>
                    <a:lstStyle/>
                    <a:p>
                      <a:r>
                        <a:rPr lang="en-US" sz="1100" dirty="0"/>
                        <a:t>Pts.</a:t>
                      </a:r>
                    </a:p>
                  </a:txBody>
                  <a:tcPr/>
                </a:tc>
                <a:tc>
                  <a:txBody>
                    <a:bodyPr/>
                    <a:lstStyle/>
                    <a:p>
                      <a:r>
                        <a:rPr lang="en-US" sz="1100" dirty="0"/>
                        <a:t>0.45</a:t>
                      </a:r>
                    </a:p>
                  </a:txBody>
                  <a:tcPr/>
                </a:tc>
                <a:tc>
                  <a:txBody>
                    <a:bodyPr/>
                    <a:lstStyle/>
                    <a:p>
                      <a:r>
                        <a:rPr lang="en-US" sz="1100" dirty="0"/>
                        <a:t>0.9</a:t>
                      </a:r>
                    </a:p>
                  </a:txBody>
                  <a:tcPr/>
                </a:tc>
                <a:tc>
                  <a:txBody>
                    <a:bodyPr/>
                    <a:lstStyle/>
                    <a:p>
                      <a:r>
                        <a:rPr lang="en-US" sz="1100" dirty="0"/>
                        <a:t>1.35</a:t>
                      </a:r>
                    </a:p>
                  </a:txBody>
                  <a:tcPr/>
                </a:tc>
                <a:tc>
                  <a:txBody>
                    <a:bodyPr/>
                    <a:lstStyle/>
                    <a:p>
                      <a:r>
                        <a:rPr lang="en-US" sz="1100" dirty="0"/>
                        <a:t>1.8</a:t>
                      </a:r>
                    </a:p>
                  </a:txBody>
                  <a:tcPr/>
                </a:tc>
                <a:tc>
                  <a:txBody>
                    <a:bodyPr/>
                    <a:lstStyle/>
                    <a:p>
                      <a:r>
                        <a:rPr lang="en-US" sz="1100" dirty="0"/>
                        <a:t>2.25</a:t>
                      </a:r>
                    </a:p>
                  </a:txBody>
                  <a:tcPr/>
                </a:tc>
                <a:tc>
                  <a:txBody>
                    <a:bodyPr/>
                    <a:lstStyle/>
                    <a:p>
                      <a:r>
                        <a:rPr lang="en-US" sz="1100" dirty="0"/>
                        <a:t>2.7</a:t>
                      </a:r>
                    </a:p>
                  </a:txBody>
                  <a:tcPr/>
                </a:tc>
                <a:tc>
                  <a:txBody>
                    <a:bodyPr/>
                    <a:lstStyle/>
                    <a:p>
                      <a:r>
                        <a:rPr lang="en-US" sz="1100" dirty="0"/>
                        <a:t>3.15</a:t>
                      </a:r>
                    </a:p>
                  </a:txBody>
                  <a:tcPr/>
                </a:tc>
                <a:tc>
                  <a:txBody>
                    <a:bodyPr/>
                    <a:lstStyle/>
                    <a:p>
                      <a:r>
                        <a:rPr lang="en-US" sz="1100" dirty="0"/>
                        <a:t>3.6</a:t>
                      </a:r>
                    </a:p>
                  </a:txBody>
                  <a:tcPr/>
                </a:tc>
                <a:tc>
                  <a:txBody>
                    <a:bodyPr/>
                    <a:lstStyle/>
                    <a:p>
                      <a:r>
                        <a:rPr lang="en-US" sz="1100" dirty="0"/>
                        <a:t>4.05</a:t>
                      </a:r>
                    </a:p>
                  </a:txBody>
                  <a:tcPr/>
                </a:tc>
                <a:tc>
                  <a:txBody>
                    <a:bodyPr/>
                    <a:lstStyle/>
                    <a:p>
                      <a:r>
                        <a:rPr lang="en-US" sz="1100" dirty="0"/>
                        <a:t>4.5</a:t>
                      </a:r>
                    </a:p>
                  </a:txBody>
                  <a:tcPr/>
                </a:tc>
                <a:tc>
                  <a:txBody>
                    <a:bodyPr/>
                    <a:lstStyle/>
                    <a:p>
                      <a:r>
                        <a:rPr lang="en-US" sz="1100" dirty="0"/>
                        <a:t>5.0</a:t>
                      </a:r>
                    </a:p>
                  </a:txBody>
                  <a:tcPr/>
                </a:tc>
                <a:extLst>
                  <a:ext uri="{0D108BD9-81ED-4DB2-BD59-A6C34878D82A}">
                    <a16:rowId xmlns:a16="http://schemas.microsoft.com/office/drawing/2014/main" val="4132448815"/>
                  </a:ext>
                </a:extLst>
              </a:tr>
            </a:tbl>
          </a:graphicData>
        </a:graphic>
      </p:graphicFrame>
    </p:spTree>
    <p:extLst>
      <p:ext uri="{BB962C8B-B14F-4D97-AF65-F5344CB8AC3E}">
        <p14:creationId xmlns:p14="http://schemas.microsoft.com/office/powerpoint/2010/main" val="2600062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597438"/>
          </a:xfrm>
        </p:spPr>
        <p:txBody>
          <a:bodyPr>
            <a:normAutofit/>
          </a:bodyPr>
          <a:lstStyle/>
          <a:p>
            <a:pPr marL="0" indent="0">
              <a:buNone/>
            </a:pPr>
            <a:r>
              <a:rPr lang="en-US" altLang="en-US" sz="2200" b="1" dirty="0">
                <a:solidFill>
                  <a:srgbClr val="101D49"/>
                </a:solidFill>
                <a:latin typeface="Garamond" panose="02020404030301010803" pitchFamily="18" charset="0"/>
              </a:rPr>
              <a:t>Contact Information</a:t>
            </a:r>
          </a:p>
          <a:p>
            <a:pPr lvl="1"/>
            <a:r>
              <a:rPr lang="en-US" altLang="en-US" sz="2200" i="0" dirty="0">
                <a:solidFill>
                  <a:srgbClr val="101D49"/>
                </a:solidFill>
                <a:latin typeface="Garamond" panose="02020404030301010803" pitchFamily="18" charset="0"/>
              </a:rPr>
              <a:t>Phone: 317-232-3061</a:t>
            </a:r>
          </a:p>
          <a:p>
            <a:pPr lvl="1"/>
            <a:r>
              <a:rPr lang="en-US" altLang="en-US" sz="2200" i="0" dirty="0">
                <a:solidFill>
                  <a:srgbClr val="101D49"/>
                </a:solidFill>
                <a:latin typeface="Garamond" panose="02020404030301010803" pitchFamily="18" charset="0"/>
              </a:rPr>
              <a:t>E-mail</a:t>
            </a:r>
            <a:r>
              <a:rPr lang="en-US" altLang="en-US" sz="2200" b="1" i="0" dirty="0">
                <a:solidFill>
                  <a:srgbClr val="101D49"/>
                </a:solidFill>
                <a:latin typeface="Garamond" panose="02020404030301010803" pitchFamily="18" charset="0"/>
              </a:rPr>
              <a:t>:</a:t>
            </a:r>
            <a:r>
              <a:rPr lang="en-US" altLang="en-US" sz="2200" i="0" dirty="0">
                <a:solidFill>
                  <a:srgbClr val="101D49"/>
                </a:solidFill>
                <a:latin typeface="Garamond" panose="02020404030301010803" pitchFamily="18" charset="0"/>
              </a:rPr>
              <a:t> </a:t>
            </a:r>
            <a:r>
              <a:rPr lang="en-US" altLang="en-US" sz="2200" i="0" dirty="0">
                <a:latin typeface="Garamond" panose="02020404030301010803" pitchFamily="18" charset="0"/>
                <a:hlinkClick r:id="rId2"/>
              </a:rPr>
              <a:t>Indianaveteranspreference@idoa.in.gov</a:t>
            </a:r>
            <a:endParaRPr lang="en-US" altLang="en-US" sz="2200" i="0" dirty="0">
              <a:latin typeface="Garamond" panose="02020404030301010803" pitchFamily="18" charset="0"/>
            </a:endParaRPr>
          </a:p>
          <a:p>
            <a:pPr lvl="1"/>
            <a:r>
              <a:rPr lang="en-US" altLang="en-US" sz="2200" i="0" dirty="0">
                <a:solidFill>
                  <a:srgbClr val="101D49"/>
                </a:solidFill>
                <a:latin typeface="Garamond" panose="02020404030301010803" pitchFamily="18" charset="0"/>
              </a:rPr>
              <a:t>Web: </a:t>
            </a:r>
            <a:r>
              <a:rPr lang="en-US" altLang="en-US" sz="2200" i="0" dirty="0">
                <a:latin typeface="Garamond" panose="02020404030301010803" pitchFamily="18" charset="0"/>
                <a:hlinkClick r:id="rId3"/>
              </a:rPr>
              <a:t>www.in.gov/idoa/2862.htm </a:t>
            </a:r>
            <a:endParaRPr lang="en-US" altLang="en-US" sz="2200" i="0" dirty="0">
              <a:solidFill>
                <a:srgbClr val="101D49"/>
              </a:solidFill>
              <a:latin typeface="Garamond" panose="02020404030301010803" pitchFamily="18" charset="0"/>
            </a:endParaRPr>
          </a:p>
          <a:p>
            <a:pPr marL="0" indent="0">
              <a:buNone/>
            </a:pPr>
            <a:r>
              <a:rPr lang="en-US" sz="2200" b="1" dirty="0">
                <a:solidFill>
                  <a:srgbClr val="101D49"/>
                </a:solidFill>
                <a:latin typeface="Garamond" panose="02020404030301010803" pitchFamily="18" charset="0"/>
              </a:rPr>
              <a:t>Complete Attachment A1, IVOSB Form</a:t>
            </a:r>
          </a:p>
          <a:p>
            <a:pPr lvl="1"/>
            <a:r>
              <a:rPr lang="en-US" sz="2200" i="0" dirty="0">
                <a:solidFill>
                  <a:srgbClr val="101D49"/>
                </a:solidFill>
                <a:latin typeface="Garamond" panose="02020404030301010803" pitchFamily="18" charset="0"/>
              </a:rPr>
              <a:t>Include sub-contractor letters of commitment</a:t>
            </a:r>
          </a:p>
          <a:p>
            <a:pPr marL="0" indent="0">
              <a:buNone/>
            </a:pPr>
            <a:r>
              <a:rPr lang="en-US" sz="2200" b="1" dirty="0">
                <a:solidFill>
                  <a:srgbClr val="101D49"/>
                </a:solidFill>
                <a:latin typeface="Garamond" panose="02020404030301010803" pitchFamily="18" charset="0"/>
              </a:rPr>
              <a:t>Goals for Proposal</a:t>
            </a:r>
          </a:p>
          <a:p>
            <a:pPr lvl="1"/>
            <a:r>
              <a:rPr lang="en-US" sz="2200" i="0" dirty="0">
                <a:solidFill>
                  <a:srgbClr val="101D49"/>
                </a:solidFill>
                <a:latin typeface="Garamond" panose="02020404030301010803" pitchFamily="18" charset="0"/>
              </a:rPr>
              <a:t>3% Veteran Owned Small Business</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301DD67F-AC5F-87BD-B803-CA00A84606F3}"/>
              </a:ext>
            </a:extLst>
          </p:cNvPr>
          <p:cNvPicPr>
            <a:picLocks noGrp="1" noChangeAspect="1"/>
          </p:cNvPicPr>
          <p:nvPr>
            <p:ph idx="1"/>
          </p:nvPr>
        </p:nvPicPr>
        <p:blipFill>
          <a:blip r:embed="rId2"/>
          <a:stretch>
            <a:fillRect/>
          </a:stretch>
        </p:blipFill>
        <p:spPr>
          <a:xfrm>
            <a:off x="3384062" y="418674"/>
            <a:ext cx="5119858" cy="5954694"/>
          </a:xfrm>
        </p:spPr>
      </p:pic>
    </p:spTree>
    <p:extLst>
      <p:ext uri="{BB962C8B-B14F-4D97-AF65-F5344CB8AC3E}">
        <p14:creationId xmlns:p14="http://schemas.microsoft.com/office/powerpoint/2010/main" val="2450863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511292"/>
          </a:xfrm>
        </p:spPr>
        <p:txBody>
          <a:bodyPr>
            <a:normAutofit fontScale="92500" lnSpcReduction="20000"/>
          </a:bodyPr>
          <a:lstStyle/>
          <a:p>
            <a:pPr marL="384038" lvl="0" indent="-384038" algn="l" rtl="0">
              <a:lnSpc>
                <a:spcPct val="94000"/>
              </a:lnSpc>
              <a:spcBef>
                <a:spcPts val="0"/>
              </a:spcBef>
              <a:spcAft>
                <a:spcPts val="0"/>
              </a:spcAft>
              <a:buClr>
                <a:srgbClr val="101D49"/>
              </a:buClr>
              <a:buSzPct val="100000"/>
              <a:buFont typeface="Noto Sans Symbols"/>
              <a:buChar char="▪"/>
            </a:pPr>
            <a:r>
              <a:rPr lang="en-US" sz="2600" b="1" dirty="0">
                <a:solidFill>
                  <a:srgbClr val="101D49"/>
                </a:solidFill>
                <a:latin typeface="Garamond" panose="02020404030301010803" pitchFamily="18" charset="0"/>
              </a:rPr>
              <a:t>Prime contractors should note the following: </a:t>
            </a:r>
            <a:endParaRPr lang="en-US" dirty="0">
              <a:latin typeface="Garamond" panose="02020404030301010803" pitchFamily="18" charset="0"/>
            </a:endParaRPr>
          </a:p>
          <a:p>
            <a:pPr marL="914377" lvl="1" indent="-384038" algn="l" rtl="0">
              <a:lnSpc>
                <a:spcPct val="94000"/>
              </a:lnSpc>
              <a:spcBef>
                <a:spcPts val="700"/>
              </a:spcBef>
              <a:spcAft>
                <a:spcPts val="0"/>
              </a:spcAft>
              <a:buClr>
                <a:srgbClr val="101D49"/>
              </a:buClr>
              <a:buSzPct val="100000"/>
              <a:buFont typeface="Calibri"/>
              <a:buChar char="–"/>
            </a:pPr>
            <a:r>
              <a:rPr lang="en-US" sz="2600" i="0" dirty="0">
                <a:solidFill>
                  <a:srgbClr val="101D49"/>
                </a:solidFill>
                <a:latin typeface="Garamond" panose="02020404030301010803" pitchFamily="18" charset="0"/>
              </a:rPr>
              <a:t>Pursuant to 25 IAC 9-4-1(c), a Prime Contractor who is an IVOSB can use their own workforce to count toward the goal.</a:t>
            </a:r>
            <a:endParaRPr lang="en-US" dirty="0">
              <a:latin typeface="Garamond" panose="02020404030301010803" pitchFamily="18" charset="0"/>
            </a:endParaRPr>
          </a:p>
          <a:p>
            <a:pPr marL="914377" lvl="1" indent="-384038" algn="l" rtl="0">
              <a:lnSpc>
                <a:spcPct val="94000"/>
              </a:lnSpc>
              <a:spcBef>
                <a:spcPts val="700"/>
              </a:spcBef>
              <a:spcAft>
                <a:spcPts val="0"/>
              </a:spcAft>
              <a:buClr>
                <a:srgbClr val="101D49"/>
              </a:buClr>
              <a:buSzPct val="100000"/>
              <a:buFont typeface="Calibri"/>
              <a:buChar char="–"/>
            </a:pPr>
            <a:r>
              <a:rPr lang="en-US" sz="2600" i="0" dirty="0">
                <a:solidFill>
                  <a:srgbClr val="101D49"/>
                </a:solidFill>
                <a:latin typeface="Garamond" panose="02020404030301010803" pitchFamily="18" charset="0"/>
              </a:rPr>
              <a:t>IVOSB must have a Bidder ID</a:t>
            </a:r>
            <a:endParaRPr lang="en-US" dirty="0">
              <a:latin typeface="Garamond" panose="02020404030301010803" pitchFamily="18" charset="0"/>
            </a:endParaRPr>
          </a:p>
          <a:p>
            <a:pPr marL="914377" lvl="1" indent="-384038" algn="l" rtl="0">
              <a:lnSpc>
                <a:spcPct val="94000"/>
              </a:lnSpc>
              <a:spcBef>
                <a:spcPts val="700"/>
              </a:spcBef>
              <a:spcAft>
                <a:spcPts val="0"/>
              </a:spcAft>
              <a:buClr>
                <a:srgbClr val="101D49"/>
              </a:buClr>
              <a:buSzPct val="100000"/>
              <a:buFont typeface="Calibri"/>
              <a:buChar char="–"/>
            </a:pPr>
            <a:r>
              <a:rPr lang="en-US" sz="2600" i="0" dirty="0">
                <a:solidFill>
                  <a:srgbClr val="101D49"/>
                </a:solidFill>
                <a:latin typeface="Garamond" panose="02020404030301010803" pitchFamily="18" charset="0"/>
              </a:rPr>
              <a:t>Prime contractor and/or subcontractors’ Certification Letter(s), provided by IDOA or Federal Center for Veterans Business Enterprise (</a:t>
            </a:r>
            <a:r>
              <a:rPr lang="en-US" sz="2600" i="0" u="sng" dirty="0">
                <a:solidFill>
                  <a:schemeClr val="hlink"/>
                </a:solidFill>
                <a:latin typeface="Garamond" panose="02020404030301010803" pitchFamily="18" charset="0"/>
                <a:hlinkClick r:id="rId2"/>
              </a:rPr>
              <a:t>VA OSDBU</a:t>
            </a:r>
            <a:r>
              <a:rPr lang="en-US" sz="2600" i="0" dirty="0">
                <a:solidFill>
                  <a:srgbClr val="101D49"/>
                </a:solidFill>
                <a:latin typeface="Garamond" panose="02020404030301010803" pitchFamily="18" charset="0"/>
              </a:rPr>
              <a:t>), must accompany the proposal to show current status of certification.</a:t>
            </a:r>
            <a:endParaRPr lang="en-US" dirty="0">
              <a:latin typeface="Garamond" panose="02020404030301010803" pitchFamily="18" charset="0"/>
            </a:endParaRPr>
          </a:p>
          <a:p>
            <a:pPr marL="914377" lvl="1" indent="-384038" algn="l" rtl="0">
              <a:lnSpc>
                <a:spcPct val="94000"/>
              </a:lnSpc>
              <a:spcBef>
                <a:spcPts val="700"/>
              </a:spcBef>
              <a:spcAft>
                <a:spcPts val="0"/>
              </a:spcAft>
              <a:buClr>
                <a:srgbClr val="101D49"/>
              </a:buClr>
              <a:buSzPct val="100000"/>
              <a:buFont typeface="Calibri"/>
              <a:buChar char="–"/>
            </a:pPr>
            <a:r>
              <a:rPr lang="en-US" sz="2600" i="0" dirty="0">
                <a:solidFill>
                  <a:srgbClr val="101D49"/>
                </a:solidFill>
                <a:latin typeface="Garamond" panose="02020404030301010803" pitchFamily="18" charset="0"/>
              </a:rPr>
              <a:t>Each firm may only serve as one classification – MBE, WBE, or IVOSB (see Section 1.22 in the RFP Main Document).</a:t>
            </a:r>
            <a:endParaRPr lang="en-US" dirty="0">
              <a:latin typeface="Garamond" panose="02020404030301010803" pitchFamily="18" charset="0"/>
            </a:endParaRP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p:txBody>
          <a:bodyPr>
            <a:normAutofit lnSpcReduction="10000"/>
          </a:bodyPr>
          <a:lstStyle/>
          <a:p>
            <a:pPr marL="0" indent="0">
              <a:lnSpc>
                <a:spcPct val="110000"/>
              </a:lnSpc>
              <a:buNone/>
              <a:defRPr/>
            </a:pPr>
            <a:r>
              <a:rPr lang="en-US" b="1" dirty="0">
                <a:solidFill>
                  <a:srgbClr val="101D49"/>
                </a:solidFill>
                <a:latin typeface="Garamond" panose="02020404030301010803" pitchFamily="18" charset="0"/>
              </a:rPr>
              <a:t>Prime contractors must ensure that the proposed subcontractors meet the following criteria:</a:t>
            </a:r>
          </a:p>
          <a:p>
            <a:r>
              <a:rPr lang="en-US" dirty="0">
                <a:solidFill>
                  <a:srgbClr val="101D49"/>
                </a:solidFill>
                <a:latin typeface="Garamond" panose="02020404030301010803" pitchFamily="18" charset="0"/>
              </a:rPr>
              <a:t>Must be listed on </a:t>
            </a:r>
            <a:r>
              <a:rPr lang="en-US" u="sng" dirty="0">
                <a:latin typeface="Garamond" panose="02020404030301010803" pitchFamily="18" charset="0"/>
                <a:hlinkClick r:id="rId2" tooltip="VA OSDBU"/>
              </a:rPr>
              <a:t>VA OSDBU</a:t>
            </a:r>
            <a:r>
              <a:rPr lang="en-US" dirty="0">
                <a:latin typeface="Garamond" panose="02020404030301010803" pitchFamily="18" charset="0"/>
              </a:rPr>
              <a:t> </a:t>
            </a:r>
            <a:r>
              <a:rPr lang="en-US" dirty="0">
                <a:solidFill>
                  <a:srgbClr val="101D49"/>
                </a:solidFill>
                <a:latin typeface="Garamond" panose="02020404030301010803" pitchFamily="18" charset="0"/>
              </a:rPr>
              <a:t>registry or listed on the IDOA Directory of Certified Firms, </a:t>
            </a:r>
            <a:r>
              <a:rPr lang="en-US" b="1" dirty="0">
                <a:solidFill>
                  <a:srgbClr val="101D49"/>
                </a:solidFill>
                <a:latin typeface="Garamond" panose="02020404030301010803" pitchFamily="18" charset="0"/>
              </a:rPr>
              <a:t>on or before </a:t>
            </a:r>
            <a:r>
              <a:rPr lang="en-US" dirty="0">
                <a:solidFill>
                  <a:srgbClr val="101D49"/>
                </a:solidFill>
                <a:latin typeface="Garamond" panose="02020404030301010803" pitchFamily="18" charset="0"/>
              </a:rPr>
              <a:t>the proposal due date. </a:t>
            </a:r>
          </a:p>
          <a:p>
            <a:r>
              <a:rPr lang="en-US" b="1" dirty="0">
                <a:solidFill>
                  <a:srgbClr val="101D49"/>
                </a:solidFill>
                <a:latin typeface="Garamond" panose="02020404030301010803" pitchFamily="18" charset="0"/>
              </a:rPr>
              <a:t>Serve a Valuable Scope Contribution (VSC) on the engagement, as confirmed by the State.</a:t>
            </a:r>
          </a:p>
          <a:p>
            <a:r>
              <a:rPr lang="en-US" dirty="0">
                <a:solidFill>
                  <a:srgbClr val="101D49"/>
                </a:solidFill>
                <a:latin typeface="Garamond" panose="02020404030301010803"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a:bodyPr>
          <a:lstStyle/>
          <a:p>
            <a:r>
              <a:rPr lang="en-US" dirty="0">
                <a:solidFill>
                  <a:srgbClr val="101D49"/>
                </a:solidFill>
                <a:latin typeface="Garamond" panose="02020404030301010803" pitchFamily="18" charset="0"/>
              </a:rPr>
              <a:t>This Pre-Proposal Presentation will be posted on IDOA’s Solicitation Website</a:t>
            </a:r>
          </a:p>
          <a:p>
            <a:r>
              <a:rPr lang="en-US" dirty="0">
                <a:solidFill>
                  <a:srgbClr val="101D49"/>
                </a:solidFill>
                <a:latin typeface="Garamond" panose="02020404030301010803" pitchFamily="18" charset="0"/>
              </a:rPr>
              <a:t>Potential Respondents (prime contractors and subcontractors) will be given the opportunity to express interest in this solicitation and to have their company and contact information posted to the solicitation website by submitting Attachment I Solicitation Interest form no later than </a:t>
            </a:r>
            <a:r>
              <a:rPr lang="en-US" b="1" u="sng" dirty="0">
                <a:solidFill>
                  <a:srgbClr val="101D49"/>
                </a:solidFill>
                <a:latin typeface="Garamond" panose="02020404030301010803" pitchFamily="18" charset="0"/>
              </a:rPr>
              <a:t>3:00 PM EST on February 12, 2025</a:t>
            </a:r>
            <a:r>
              <a:rPr lang="en-US" dirty="0">
                <a:solidFill>
                  <a:srgbClr val="101D49"/>
                </a:solidFill>
                <a:latin typeface="Garamond" panose="02020404030301010803" pitchFamily="18" charset="0"/>
              </a:rPr>
              <a:t>.</a:t>
            </a:r>
          </a:p>
          <a:p>
            <a:r>
              <a:rPr lang="en-US" sz="2000" dirty="0">
                <a:solidFill>
                  <a:srgbClr val="101D49"/>
                </a:solidFill>
                <a:latin typeface="Garamond" panose="02020404030301010803" pitchFamily="18" charset="0"/>
              </a:rPr>
              <a:t>Potential Respondents to the solicitation are encouraged to submit any questions pertaining to the RFP via the Question/Inquiry Process. Please use </a:t>
            </a:r>
            <a:r>
              <a:rPr lang="en-US" sz="2000" b="1" dirty="0">
                <a:solidFill>
                  <a:srgbClr val="101D49"/>
                </a:solidFill>
                <a:latin typeface="Garamond" panose="02020404030301010803" pitchFamily="18" charset="0"/>
              </a:rPr>
              <a:t>Attachment G </a:t>
            </a:r>
            <a:r>
              <a:rPr lang="en-US" sz="2000" dirty="0">
                <a:solidFill>
                  <a:srgbClr val="101D49"/>
                </a:solidFill>
                <a:latin typeface="Garamond" panose="02020404030301010803" pitchFamily="18" charset="0"/>
              </a:rPr>
              <a:t>of this RFP for this purpose. Questions regarding the solicitation must be submitted by 3:00PM Eastern Time on Wednesday, February 12, 2025</a:t>
            </a:r>
            <a:endParaRPr lang="en-US" dirty="0">
              <a:solidFill>
                <a:srgbClr val="101D49"/>
              </a:solidFill>
              <a:latin typeface="Garamond" panose="02020404030301010803" pitchFamily="18" charset="0"/>
            </a:endParaRPr>
          </a:p>
          <a:p>
            <a:r>
              <a:rPr lang="en-US" sz="2000" dirty="0">
                <a:solidFill>
                  <a:srgbClr val="101D49"/>
                </a:solidFill>
                <a:latin typeface="Garamond" panose="02020404030301010803" pitchFamily="18" charset="0"/>
              </a:rPr>
              <a:t>Complete Submissions are due no later than 3:00 PM Eastern Time on Monday, April 14, 2025. </a:t>
            </a:r>
            <a:endParaRPr lang="en-US" dirty="0">
              <a:latin typeface="Garamond" panose="02020404030301010803" pitchFamily="18" charset="0"/>
            </a:endParaRP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01204B-1A5E-E305-2BDD-00E3C6B22A19}"/>
              </a:ext>
            </a:extLst>
          </p:cNvPr>
          <p:cNvSpPr>
            <a:spLocks noGrp="1"/>
          </p:cNvSpPr>
          <p:nvPr>
            <p:ph idx="1"/>
          </p:nvPr>
        </p:nvSpPr>
        <p:spPr>
          <a:xfrm>
            <a:off x="3621024" y="2948940"/>
            <a:ext cx="1115568" cy="960120"/>
          </a:xfrm>
        </p:spPr>
        <p:txBody>
          <a:bodyPr/>
          <a:lstStyle/>
          <a:p>
            <a:pPr marL="0" indent="0">
              <a:buNone/>
            </a:pPr>
            <a:endParaRPr lang="en-US" dirty="0"/>
          </a:p>
        </p:txBody>
      </p:sp>
      <p:pic>
        <p:nvPicPr>
          <p:cNvPr id="6" name="Picture 5">
            <a:extLst>
              <a:ext uri="{FF2B5EF4-FFF2-40B4-BE49-F238E27FC236}">
                <a16:creationId xmlns:a16="http://schemas.microsoft.com/office/drawing/2014/main" id="{188BF266-77CC-38C7-8D5C-01083B0D53DB}"/>
              </a:ext>
            </a:extLst>
          </p:cNvPr>
          <p:cNvPicPr>
            <a:picLocks noChangeAspect="1"/>
          </p:cNvPicPr>
          <p:nvPr/>
        </p:nvPicPr>
        <p:blipFill>
          <a:blip r:embed="rId2"/>
          <a:stretch>
            <a:fillRect/>
          </a:stretch>
        </p:blipFill>
        <p:spPr>
          <a:xfrm>
            <a:off x="3059601" y="464684"/>
            <a:ext cx="5224863" cy="5900429"/>
          </a:xfrm>
          <a:prstGeom prst="rect">
            <a:avLst/>
          </a:prstGeom>
        </p:spPr>
      </p:pic>
    </p:spTree>
    <p:extLst>
      <p:ext uri="{BB962C8B-B14F-4D97-AF65-F5344CB8AC3E}">
        <p14:creationId xmlns:p14="http://schemas.microsoft.com/office/powerpoint/2010/main" val="3244054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pic>
        <p:nvPicPr>
          <p:cNvPr id="11" name="Content Placeholder 10">
            <a:extLst>
              <a:ext uri="{FF2B5EF4-FFF2-40B4-BE49-F238E27FC236}">
                <a16:creationId xmlns:a16="http://schemas.microsoft.com/office/drawing/2014/main" id="{45F5C7C1-A857-F8B9-E369-78F7392748DB}"/>
              </a:ext>
            </a:extLst>
          </p:cNvPr>
          <p:cNvPicPr>
            <a:picLocks noGrp="1" noChangeAspect="1"/>
          </p:cNvPicPr>
          <p:nvPr>
            <p:ph idx="1"/>
          </p:nvPr>
        </p:nvPicPr>
        <p:blipFill>
          <a:blip r:embed="rId2"/>
          <a:stretch>
            <a:fillRect/>
          </a:stretch>
        </p:blipFill>
        <p:spPr>
          <a:xfrm>
            <a:off x="2247499" y="1853680"/>
            <a:ext cx="7697002" cy="3671011"/>
          </a:xfrm>
        </p:spPr>
      </p:pic>
      <p:sp>
        <p:nvSpPr>
          <p:cNvPr id="7" name="Right Arrow 10">
            <a:extLst>
              <a:ext uri="{FF2B5EF4-FFF2-40B4-BE49-F238E27FC236}">
                <a16:creationId xmlns:a16="http://schemas.microsoft.com/office/drawing/2014/main" id="{833C42D6-1A58-4BBD-B500-84EB060F1DF2}"/>
              </a:ext>
            </a:extLst>
          </p:cNvPr>
          <p:cNvSpPr/>
          <p:nvPr/>
        </p:nvSpPr>
        <p:spPr>
          <a:xfrm>
            <a:off x="1904599" y="268374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904599" y="3105066"/>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904599" y="354268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9437410" y="4678602"/>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Tree>
    <p:extLst>
      <p:ext uri="{BB962C8B-B14F-4D97-AF65-F5344CB8AC3E}">
        <p14:creationId xmlns:p14="http://schemas.microsoft.com/office/powerpoint/2010/main" val="917279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20000"/>
          </a:bodyPr>
          <a:lstStyle/>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New Process - </a:t>
            </a:r>
            <a:r>
              <a:rPr lang="en-US" sz="1900" dirty="0">
                <a:solidFill>
                  <a:srgbClr val="101D49"/>
                </a:solidFill>
                <a:latin typeface="Garamond" panose="02020404030301010803" pitchFamily="18" charset="0"/>
              </a:rPr>
              <a:t>IVOSB scoring is conducted based on 5 points plus a possible 1 bonus point scale</a:t>
            </a:r>
          </a:p>
          <a:p>
            <a:pPr marL="234950" lvl="1"/>
            <a:r>
              <a:rPr lang="en-US" sz="1900" b="1" i="0" dirty="0">
                <a:solidFill>
                  <a:srgbClr val="101D49"/>
                </a:solidFill>
                <a:latin typeface="Garamond" panose="02020404030301010803" pitchFamily="18" charset="0"/>
              </a:rPr>
              <a:t>-</a:t>
            </a:r>
            <a:r>
              <a:rPr lang="en-US" sz="1900" i="0" dirty="0">
                <a:solidFill>
                  <a:srgbClr val="101D49"/>
                </a:solidFill>
                <a:latin typeface="Garamond" panose="02020404030301010803" pitchFamily="18" charset="0"/>
              </a:rPr>
              <a:t> IVOSB: Possible 5 points + 1 bonus point</a:t>
            </a:r>
          </a:p>
          <a:p>
            <a:pPr marL="234950" lvl="1"/>
            <a:endParaRPr lang="en-US" sz="1900" i="0" dirty="0">
              <a:solidFill>
                <a:srgbClr val="101D49"/>
              </a:solidFill>
              <a:latin typeface="Garamond" panose="02020404030301010803" pitchFamily="18" charset="0"/>
            </a:endParaRPr>
          </a:p>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points will be awarded on the following schedule:</a:t>
            </a:r>
            <a:br>
              <a:rPr lang="en-US" sz="1900" i="0" dirty="0">
                <a:solidFill>
                  <a:srgbClr val="101D49"/>
                </a:solidFill>
                <a:latin typeface="Garamond" panose="02020404030301010803" pitchFamily="18" charset="0"/>
              </a:rPr>
            </a:b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latin typeface="Garamond" panose="02020404030301010803"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Garamond" panose="02020404030301010803" pitchFamily="18" charset="0"/>
              </a:rPr>
              <a:t>RFP MBE/WBE/IVOSB Scoring Example</a:t>
            </a:r>
          </a:p>
          <a:p>
            <a:endParaRPr lang="en-US" dirty="0"/>
          </a:p>
        </p:txBody>
      </p:sp>
      <p:graphicFrame>
        <p:nvGraphicFramePr>
          <p:cNvPr id="2" name="Table 1"/>
          <p:cNvGraphicFramePr>
            <a:graphicFrameLocks noGrp="1"/>
          </p:cNvGraphicFramePr>
          <p:nvPr/>
        </p:nvGraphicFramePr>
        <p:xfrm>
          <a:off x="1550735" y="2803357"/>
          <a:ext cx="9650664" cy="2633750"/>
        </p:xfrm>
        <a:graphic>
          <a:graphicData uri="http://schemas.openxmlformats.org/drawingml/2006/table">
            <a:tbl>
              <a:tblPr firstRow="1" bandRow="1">
                <a:tableStyleId>{5C22544A-7EE6-4342-B048-85BDC9FD1C3A}</a:tableStyleId>
              </a:tblPr>
              <a:tblGrid>
                <a:gridCol w="1206333">
                  <a:extLst>
                    <a:ext uri="{9D8B030D-6E8A-4147-A177-3AD203B41FA5}">
                      <a16:colId xmlns:a16="http://schemas.microsoft.com/office/drawing/2014/main" val="20000"/>
                    </a:ext>
                  </a:extLst>
                </a:gridCol>
                <a:gridCol w="1206333">
                  <a:extLst>
                    <a:ext uri="{9D8B030D-6E8A-4147-A177-3AD203B41FA5}">
                      <a16:colId xmlns:a16="http://schemas.microsoft.com/office/drawing/2014/main" val="20001"/>
                    </a:ext>
                  </a:extLst>
                </a:gridCol>
                <a:gridCol w="1206333">
                  <a:extLst>
                    <a:ext uri="{9D8B030D-6E8A-4147-A177-3AD203B41FA5}">
                      <a16:colId xmlns:a16="http://schemas.microsoft.com/office/drawing/2014/main" val="20002"/>
                    </a:ext>
                  </a:extLst>
                </a:gridCol>
                <a:gridCol w="1206333">
                  <a:extLst>
                    <a:ext uri="{9D8B030D-6E8A-4147-A177-3AD203B41FA5}">
                      <a16:colId xmlns:a16="http://schemas.microsoft.com/office/drawing/2014/main" val="20003"/>
                    </a:ext>
                  </a:extLst>
                </a:gridCol>
                <a:gridCol w="1206333">
                  <a:extLst>
                    <a:ext uri="{9D8B030D-6E8A-4147-A177-3AD203B41FA5}">
                      <a16:colId xmlns:a16="http://schemas.microsoft.com/office/drawing/2014/main" val="20004"/>
                    </a:ext>
                  </a:extLst>
                </a:gridCol>
                <a:gridCol w="1206333">
                  <a:extLst>
                    <a:ext uri="{9D8B030D-6E8A-4147-A177-3AD203B41FA5}">
                      <a16:colId xmlns:a16="http://schemas.microsoft.com/office/drawing/2014/main" val="20005"/>
                    </a:ext>
                  </a:extLst>
                </a:gridCol>
                <a:gridCol w="1206333">
                  <a:extLst>
                    <a:ext uri="{9D8B030D-6E8A-4147-A177-3AD203B41FA5}">
                      <a16:colId xmlns:a16="http://schemas.microsoft.com/office/drawing/2014/main" val="20006"/>
                    </a:ext>
                  </a:extLst>
                </a:gridCol>
                <a:gridCol w="1206333">
                  <a:extLst>
                    <a:ext uri="{9D8B030D-6E8A-4147-A177-3AD203B41FA5}">
                      <a16:colId xmlns:a16="http://schemas.microsoft.com/office/drawing/2014/main" val="20007"/>
                    </a:ext>
                  </a:extLst>
                </a:gridCol>
              </a:tblGrid>
              <a:tr h="426616">
                <a:tc>
                  <a:txBody>
                    <a:bodyPr/>
                    <a:lstStyle/>
                    <a:p>
                      <a:pPr algn="ctr"/>
                      <a:r>
                        <a:rPr lang="en-US" sz="1600" dirty="0">
                          <a:solidFill>
                            <a:srgbClr val="101D49"/>
                          </a:solidFill>
                          <a:latin typeface="Garamond" panose="02020404030301010803" pitchFamily="18" charset="0"/>
                        </a:rPr>
                        <a:t>Bidder</a:t>
                      </a:r>
                    </a:p>
                  </a:txBody>
                  <a:tcPr/>
                </a:tc>
                <a:tc>
                  <a:txBody>
                    <a:bodyPr/>
                    <a:lstStyle/>
                    <a:p>
                      <a:pPr algn="ctr"/>
                      <a:r>
                        <a:rPr lang="en-US" sz="1600" dirty="0">
                          <a:solidFill>
                            <a:srgbClr val="101D49"/>
                          </a:solidFill>
                          <a:latin typeface="Garamond" panose="02020404030301010803" pitchFamily="18" charset="0"/>
                        </a:rPr>
                        <a:t>MBE %</a:t>
                      </a:r>
                    </a:p>
                  </a:txBody>
                  <a:tcPr/>
                </a:tc>
                <a:tc>
                  <a:txBody>
                    <a:bodyPr/>
                    <a:lstStyle/>
                    <a:p>
                      <a:pPr algn="ctr"/>
                      <a:r>
                        <a:rPr lang="en-US" sz="1600" dirty="0">
                          <a:solidFill>
                            <a:srgbClr val="101D49"/>
                          </a:solidFill>
                          <a:latin typeface="Garamond" panose="02020404030301010803" pitchFamily="18" charset="0"/>
                        </a:rPr>
                        <a:t>Pts.</a:t>
                      </a:r>
                    </a:p>
                  </a:txBody>
                  <a:tcPr/>
                </a:tc>
                <a:tc>
                  <a:txBody>
                    <a:bodyPr/>
                    <a:lstStyle/>
                    <a:p>
                      <a:pPr algn="ctr"/>
                      <a:r>
                        <a:rPr lang="en-US" sz="1600" dirty="0">
                          <a:solidFill>
                            <a:srgbClr val="101D49"/>
                          </a:solidFill>
                          <a:latin typeface="Garamond" panose="02020404030301010803" pitchFamily="18" charset="0"/>
                        </a:rPr>
                        <a:t>WBE %</a:t>
                      </a:r>
                    </a:p>
                  </a:txBody>
                  <a:tcPr/>
                </a:tc>
                <a:tc>
                  <a:txBody>
                    <a:bodyPr/>
                    <a:lstStyle/>
                    <a:p>
                      <a:pPr algn="ctr"/>
                      <a:r>
                        <a:rPr lang="en-US" sz="1600" dirty="0">
                          <a:solidFill>
                            <a:srgbClr val="101D49"/>
                          </a:solidFill>
                          <a:latin typeface="Garamond" panose="02020404030301010803" pitchFamily="18" charset="0"/>
                        </a:rPr>
                        <a:t>Pts.</a:t>
                      </a:r>
                    </a:p>
                  </a:txBody>
                  <a:tcPr/>
                </a:tc>
                <a:tc>
                  <a:txBody>
                    <a:bodyPr/>
                    <a:lstStyle/>
                    <a:p>
                      <a:pPr algn="ctr"/>
                      <a:r>
                        <a:rPr lang="en-US" sz="1600" dirty="0">
                          <a:solidFill>
                            <a:srgbClr val="101D49"/>
                          </a:solidFill>
                          <a:latin typeface="Garamond" panose="02020404030301010803" pitchFamily="18" charset="0"/>
                        </a:rPr>
                        <a:t>IVOSB %</a:t>
                      </a:r>
                    </a:p>
                  </a:txBody>
                  <a:tcPr/>
                </a:tc>
                <a:tc>
                  <a:txBody>
                    <a:bodyPr/>
                    <a:lstStyle/>
                    <a:p>
                      <a:pPr algn="ctr"/>
                      <a:r>
                        <a:rPr lang="en-US" sz="1600" dirty="0">
                          <a:solidFill>
                            <a:srgbClr val="101D49"/>
                          </a:solidFill>
                          <a:latin typeface="Garamond" panose="02020404030301010803" pitchFamily="18" charset="0"/>
                        </a:rPr>
                        <a:t>Pts.</a:t>
                      </a:r>
                    </a:p>
                  </a:txBody>
                  <a:tcPr/>
                </a:tc>
                <a:tc>
                  <a:txBody>
                    <a:bodyPr/>
                    <a:lstStyle/>
                    <a:p>
                      <a:pPr algn="ctr"/>
                      <a:r>
                        <a:rPr lang="en-US" sz="1600" dirty="0">
                          <a:solidFill>
                            <a:srgbClr val="101D49"/>
                          </a:solidFill>
                          <a:latin typeface="Garamond" panose="02020404030301010803" pitchFamily="18" charset="0"/>
                        </a:rPr>
                        <a:t>Total Pts.</a:t>
                      </a:r>
                    </a:p>
                  </a:txBody>
                  <a:tcPr/>
                </a:tc>
                <a:extLst>
                  <a:ext uri="{0D108BD9-81ED-4DB2-BD59-A6C34878D82A}">
                    <a16:rowId xmlns:a16="http://schemas.microsoft.com/office/drawing/2014/main" val="10000"/>
                  </a:ext>
                </a:extLst>
              </a:tr>
              <a:tr h="426616">
                <a:tc>
                  <a:txBody>
                    <a:bodyPr/>
                    <a:lstStyle/>
                    <a:p>
                      <a:pPr algn="ctr"/>
                      <a:r>
                        <a:rPr lang="en-US" dirty="0">
                          <a:solidFill>
                            <a:srgbClr val="101D49"/>
                          </a:solidFill>
                          <a:latin typeface="Garamond" panose="02020404030301010803" pitchFamily="18" charset="0"/>
                        </a:rPr>
                        <a:t>Bidder</a:t>
                      </a:r>
                      <a:r>
                        <a:rPr lang="en-US" baseline="0" dirty="0">
                          <a:solidFill>
                            <a:srgbClr val="101D49"/>
                          </a:solidFill>
                          <a:latin typeface="Garamond" panose="02020404030301010803" pitchFamily="18" charset="0"/>
                        </a:rPr>
                        <a:t> 1</a:t>
                      </a:r>
                    </a:p>
                  </a:txBody>
                  <a:tcPr/>
                </a:tc>
                <a:tc>
                  <a:txBody>
                    <a:bodyPr/>
                    <a:lstStyle/>
                    <a:p>
                      <a:pPr algn="ctr"/>
                      <a:r>
                        <a:rPr lang="en-US" dirty="0">
                          <a:solidFill>
                            <a:srgbClr val="101D49"/>
                          </a:solidFill>
                          <a:latin typeface="Garamond" panose="02020404030301010803" pitchFamily="18" charset="0"/>
                        </a:rPr>
                        <a:t>12.0%</a:t>
                      </a:r>
                    </a:p>
                  </a:txBody>
                  <a:tcPr/>
                </a:tc>
                <a:tc>
                  <a:txBody>
                    <a:bodyPr/>
                    <a:lstStyle/>
                    <a:p>
                      <a:pPr algn="ctr"/>
                      <a:r>
                        <a:rPr lang="en-US" dirty="0">
                          <a:solidFill>
                            <a:srgbClr val="101D49"/>
                          </a:solidFill>
                          <a:latin typeface="Garamond" panose="02020404030301010803" pitchFamily="18" charset="0"/>
                        </a:rPr>
                        <a:t>5.0</a:t>
                      </a:r>
                    </a:p>
                  </a:txBody>
                  <a:tcPr/>
                </a:tc>
                <a:tc>
                  <a:txBody>
                    <a:bodyPr/>
                    <a:lstStyle/>
                    <a:p>
                      <a:pPr algn="ctr"/>
                      <a:r>
                        <a:rPr lang="en-US" dirty="0">
                          <a:solidFill>
                            <a:srgbClr val="101D49"/>
                          </a:solidFill>
                          <a:latin typeface="Garamond" panose="02020404030301010803" pitchFamily="18" charset="0"/>
                        </a:rPr>
                        <a:t>10.0%</a:t>
                      </a:r>
                    </a:p>
                  </a:txBody>
                  <a:tcPr/>
                </a:tc>
                <a:tc>
                  <a:txBody>
                    <a:bodyPr/>
                    <a:lstStyle/>
                    <a:p>
                      <a:pPr algn="ctr"/>
                      <a:r>
                        <a:rPr lang="en-US" dirty="0">
                          <a:solidFill>
                            <a:srgbClr val="101D49"/>
                          </a:solidFill>
                          <a:latin typeface="Garamond" panose="02020404030301010803" pitchFamily="18" charset="0"/>
                        </a:rPr>
                        <a:t>6.0</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4.0%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6.0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17.00</a:t>
                      </a:r>
                    </a:p>
                  </a:txBody>
                  <a:tcPr marL="9525" marR="9525" marT="9525" marB="0" anchor="ctr"/>
                </a:tc>
                <a:extLst>
                  <a:ext uri="{0D108BD9-81ED-4DB2-BD59-A6C34878D82A}">
                    <a16:rowId xmlns:a16="http://schemas.microsoft.com/office/drawing/2014/main" val="10001"/>
                  </a:ext>
                </a:extLst>
              </a:tr>
              <a:tr h="426616">
                <a:tc>
                  <a:txBody>
                    <a:bodyPr/>
                    <a:lstStyle/>
                    <a:p>
                      <a:pPr algn="ctr"/>
                      <a:r>
                        <a:rPr lang="en-US" dirty="0">
                          <a:solidFill>
                            <a:srgbClr val="101D49"/>
                          </a:solidFill>
                          <a:latin typeface="Garamond" panose="02020404030301010803" pitchFamily="18" charset="0"/>
                        </a:rPr>
                        <a:t>Bidder 2</a:t>
                      </a:r>
                    </a:p>
                  </a:txBody>
                  <a:tcPr/>
                </a:tc>
                <a:tc>
                  <a:txBody>
                    <a:bodyPr/>
                    <a:lstStyle/>
                    <a:p>
                      <a:pPr algn="ctr"/>
                      <a:r>
                        <a:rPr lang="en-US" dirty="0">
                          <a:solidFill>
                            <a:srgbClr val="101D49"/>
                          </a:solidFill>
                          <a:latin typeface="Garamond" panose="02020404030301010803" pitchFamily="18" charset="0"/>
                        </a:rPr>
                        <a:t>6.0%</a:t>
                      </a:r>
                    </a:p>
                  </a:txBody>
                  <a:tcPr/>
                </a:tc>
                <a:tc>
                  <a:txBody>
                    <a:bodyPr/>
                    <a:lstStyle/>
                    <a:p>
                      <a:pPr algn="ctr"/>
                      <a:r>
                        <a:rPr lang="en-US" dirty="0">
                          <a:solidFill>
                            <a:srgbClr val="101D49"/>
                          </a:solidFill>
                          <a:latin typeface="Garamond" panose="02020404030301010803" pitchFamily="18" charset="0"/>
                        </a:rPr>
                        <a:t>3.75</a:t>
                      </a:r>
                    </a:p>
                  </a:txBody>
                  <a:tcPr/>
                </a:tc>
                <a:tc>
                  <a:txBody>
                    <a:bodyPr/>
                    <a:lstStyle/>
                    <a:p>
                      <a:pPr algn="ctr"/>
                      <a:r>
                        <a:rPr lang="en-US" dirty="0">
                          <a:solidFill>
                            <a:srgbClr val="101D49"/>
                          </a:solidFill>
                          <a:latin typeface="Garamond" panose="02020404030301010803" pitchFamily="18" charset="0"/>
                        </a:rPr>
                        <a:t>4.0%</a:t>
                      </a:r>
                    </a:p>
                  </a:txBody>
                  <a:tcPr/>
                </a:tc>
                <a:tc>
                  <a:txBody>
                    <a:bodyPr/>
                    <a:lstStyle/>
                    <a:p>
                      <a:pPr algn="ctr"/>
                      <a:r>
                        <a:rPr lang="en-US" dirty="0">
                          <a:solidFill>
                            <a:srgbClr val="101D49"/>
                          </a:solidFill>
                          <a:latin typeface="Garamond" panose="02020404030301010803" pitchFamily="18" charset="0"/>
                        </a:rPr>
                        <a:t>2.5</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1.8%</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3.0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9.25</a:t>
                      </a:r>
                    </a:p>
                  </a:txBody>
                  <a:tcPr marL="9525" marR="9525" marT="9525" marB="0" anchor="ctr"/>
                </a:tc>
                <a:extLst>
                  <a:ext uri="{0D108BD9-81ED-4DB2-BD59-A6C34878D82A}">
                    <a16:rowId xmlns:a16="http://schemas.microsoft.com/office/drawing/2014/main" val="10002"/>
                  </a:ext>
                </a:extLst>
              </a:tr>
              <a:tr h="500670">
                <a:tc>
                  <a:txBody>
                    <a:bodyPr/>
                    <a:lstStyle/>
                    <a:p>
                      <a:pPr algn="ctr"/>
                      <a:r>
                        <a:rPr lang="en-US" dirty="0">
                          <a:solidFill>
                            <a:srgbClr val="101D49"/>
                          </a:solidFill>
                          <a:latin typeface="Garamond" panose="02020404030301010803" pitchFamily="18" charset="0"/>
                        </a:rPr>
                        <a:t>Bidder 3</a:t>
                      </a:r>
                    </a:p>
                  </a:txBody>
                  <a:tcPr/>
                </a:tc>
                <a:tc>
                  <a:txBody>
                    <a:bodyPr/>
                    <a:lstStyle/>
                    <a:p>
                      <a:pPr algn="ctr"/>
                      <a:r>
                        <a:rPr lang="en-US" dirty="0">
                          <a:solidFill>
                            <a:srgbClr val="101D49"/>
                          </a:solidFill>
                          <a:latin typeface="Garamond" panose="02020404030301010803" pitchFamily="18" charset="0"/>
                        </a:rPr>
                        <a:t>8.0%</a:t>
                      </a:r>
                    </a:p>
                  </a:txBody>
                  <a:tcPr/>
                </a:tc>
                <a:tc>
                  <a:txBody>
                    <a:bodyPr/>
                    <a:lstStyle/>
                    <a:p>
                      <a:pPr algn="ctr"/>
                      <a:r>
                        <a:rPr lang="en-US" dirty="0">
                          <a:solidFill>
                            <a:srgbClr val="101D49"/>
                          </a:solidFill>
                          <a:latin typeface="Garamond" panose="02020404030301010803" pitchFamily="18" charset="0"/>
                        </a:rPr>
                        <a:t>5.0</a:t>
                      </a:r>
                    </a:p>
                  </a:txBody>
                  <a:tcPr/>
                </a:tc>
                <a:tc>
                  <a:txBody>
                    <a:bodyPr/>
                    <a:lstStyle/>
                    <a:p>
                      <a:pPr algn="ctr"/>
                      <a:r>
                        <a:rPr lang="en-US" dirty="0">
                          <a:solidFill>
                            <a:srgbClr val="101D49"/>
                          </a:solidFill>
                          <a:latin typeface="Garamond" panose="02020404030301010803" pitchFamily="18" charset="0"/>
                        </a:rPr>
                        <a:t>8.0%</a:t>
                      </a:r>
                    </a:p>
                  </a:txBody>
                  <a:tcPr/>
                </a:tc>
                <a:tc>
                  <a:txBody>
                    <a:bodyPr/>
                    <a:lstStyle/>
                    <a:p>
                      <a:pPr algn="ctr"/>
                      <a:r>
                        <a:rPr lang="en-US" dirty="0">
                          <a:solidFill>
                            <a:srgbClr val="101D49"/>
                          </a:solidFill>
                          <a:latin typeface="Garamond" panose="02020404030301010803" pitchFamily="18" charset="0"/>
                        </a:rPr>
                        <a:t>5.0</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3.0%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5.0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15.00</a:t>
                      </a:r>
                    </a:p>
                  </a:txBody>
                  <a:tcPr marL="9525" marR="9525" marT="9525" marB="0" anchor="ctr"/>
                </a:tc>
                <a:extLst>
                  <a:ext uri="{0D108BD9-81ED-4DB2-BD59-A6C34878D82A}">
                    <a16:rowId xmlns:a16="http://schemas.microsoft.com/office/drawing/2014/main" val="10003"/>
                  </a:ext>
                </a:extLst>
              </a:tr>
              <a:tr h="426616">
                <a:tc>
                  <a:txBody>
                    <a:bodyPr/>
                    <a:lstStyle/>
                    <a:p>
                      <a:pPr algn="ctr"/>
                      <a:r>
                        <a:rPr lang="en-US" dirty="0">
                          <a:solidFill>
                            <a:srgbClr val="101D49"/>
                          </a:solidFill>
                          <a:latin typeface="Garamond" panose="02020404030301010803" pitchFamily="18" charset="0"/>
                        </a:rPr>
                        <a:t>Bidder 4</a:t>
                      </a:r>
                    </a:p>
                  </a:txBody>
                  <a:tcPr/>
                </a:tc>
                <a:tc>
                  <a:txBody>
                    <a:bodyPr/>
                    <a:lstStyle/>
                    <a:p>
                      <a:pPr algn="ctr"/>
                      <a:r>
                        <a:rPr lang="en-US" dirty="0">
                          <a:solidFill>
                            <a:srgbClr val="101D49"/>
                          </a:solidFill>
                          <a:latin typeface="Garamond" panose="02020404030301010803" pitchFamily="18" charset="0"/>
                        </a:rPr>
                        <a:t>16.0%</a:t>
                      </a:r>
                    </a:p>
                  </a:txBody>
                  <a:tcPr/>
                </a:tc>
                <a:tc>
                  <a:txBody>
                    <a:bodyPr/>
                    <a:lstStyle/>
                    <a:p>
                      <a:pPr algn="ctr"/>
                      <a:r>
                        <a:rPr lang="en-US" dirty="0">
                          <a:solidFill>
                            <a:srgbClr val="101D49"/>
                          </a:solidFill>
                          <a:latin typeface="Garamond" panose="02020404030301010803" pitchFamily="18" charset="0"/>
                        </a:rPr>
                        <a:t>6.0</a:t>
                      </a:r>
                    </a:p>
                  </a:txBody>
                  <a:tcPr/>
                </a:tc>
                <a:tc>
                  <a:txBody>
                    <a:bodyPr/>
                    <a:lstStyle/>
                    <a:p>
                      <a:pPr algn="ctr"/>
                      <a:r>
                        <a:rPr lang="en-US" dirty="0">
                          <a:solidFill>
                            <a:srgbClr val="101D49"/>
                          </a:solidFill>
                          <a:latin typeface="Garamond" panose="02020404030301010803" pitchFamily="18" charset="0"/>
                        </a:rPr>
                        <a:t>0.2%</a:t>
                      </a:r>
                    </a:p>
                  </a:txBody>
                  <a:tcPr/>
                </a:tc>
                <a:tc>
                  <a:txBody>
                    <a:bodyPr/>
                    <a:lstStyle/>
                    <a:p>
                      <a:pPr algn="ctr"/>
                      <a:r>
                        <a:rPr lang="en-US" dirty="0">
                          <a:solidFill>
                            <a:srgbClr val="101D49"/>
                          </a:solidFill>
                          <a:latin typeface="Garamond" panose="02020404030301010803" pitchFamily="18" charset="0"/>
                        </a:rPr>
                        <a:t>0.0</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0.6%</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1.0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7.00</a:t>
                      </a:r>
                    </a:p>
                  </a:txBody>
                  <a:tcPr marL="9525" marR="9525" marT="9525" marB="0" anchor="ctr"/>
                </a:tc>
                <a:extLst>
                  <a:ext uri="{0D108BD9-81ED-4DB2-BD59-A6C34878D82A}">
                    <a16:rowId xmlns:a16="http://schemas.microsoft.com/office/drawing/2014/main" val="10004"/>
                  </a:ext>
                </a:extLst>
              </a:tr>
              <a:tr h="426616">
                <a:tc>
                  <a:txBody>
                    <a:bodyPr/>
                    <a:lstStyle/>
                    <a:p>
                      <a:pPr algn="ctr"/>
                      <a:r>
                        <a:rPr lang="en-US" dirty="0">
                          <a:solidFill>
                            <a:srgbClr val="101D49"/>
                          </a:solidFill>
                          <a:latin typeface="Garamond" panose="02020404030301010803" pitchFamily="18" charset="0"/>
                        </a:rPr>
                        <a:t>Bidder 5</a:t>
                      </a:r>
                    </a:p>
                  </a:txBody>
                  <a:tcPr/>
                </a:tc>
                <a:tc>
                  <a:txBody>
                    <a:bodyPr/>
                    <a:lstStyle/>
                    <a:p>
                      <a:pPr algn="ctr"/>
                      <a:r>
                        <a:rPr lang="en-US" dirty="0">
                          <a:solidFill>
                            <a:srgbClr val="101D49"/>
                          </a:solidFill>
                          <a:latin typeface="Garamond" panose="02020404030301010803" pitchFamily="18" charset="0"/>
                        </a:rPr>
                        <a:t>0.0%</a:t>
                      </a:r>
                    </a:p>
                  </a:txBody>
                  <a:tcPr/>
                </a:tc>
                <a:tc>
                  <a:txBody>
                    <a:bodyPr/>
                    <a:lstStyle/>
                    <a:p>
                      <a:pPr algn="ctr"/>
                      <a:r>
                        <a:rPr lang="en-US" dirty="0">
                          <a:solidFill>
                            <a:srgbClr val="101D49"/>
                          </a:solidFill>
                          <a:latin typeface="Garamond" panose="02020404030301010803" pitchFamily="18" charset="0"/>
                        </a:rPr>
                        <a:t>-1.0</a:t>
                      </a:r>
                    </a:p>
                  </a:txBody>
                  <a:tcPr/>
                </a:tc>
                <a:tc>
                  <a:txBody>
                    <a:bodyPr/>
                    <a:lstStyle/>
                    <a:p>
                      <a:pPr algn="ctr"/>
                      <a:r>
                        <a:rPr lang="en-US" dirty="0">
                          <a:solidFill>
                            <a:srgbClr val="101D49"/>
                          </a:solidFill>
                          <a:latin typeface="Garamond" panose="02020404030301010803" pitchFamily="18" charset="0"/>
                        </a:rPr>
                        <a:t>0.0%</a:t>
                      </a:r>
                    </a:p>
                  </a:txBody>
                  <a:tcPr/>
                </a:tc>
                <a:tc>
                  <a:txBody>
                    <a:bodyPr/>
                    <a:lstStyle/>
                    <a:p>
                      <a:pPr algn="ctr"/>
                      <a:r>
                        <a:rPr lang="en-US" dirty="0">
                          <a:solidFill>
                            <a:srgbClr val="101D49"/>
                          </a:solidFill>
                          <a:latin typeface="Garamond" panose="02020404030301010803" pitchFamily="18" charset="0"/>
                        </a:rPr>
                        <a:t>-1.0</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0.0%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-1.0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-3.00</a:t>
                      </a:r>
                    </a:p>
                  </a:txBody>
                  <a:tcPr marL="9525" marR="9525" marT="9525"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150415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latin typeface="Garamond" panose="02020404030301010803" pitchFamily="18" charset="0"/>
              </a:rPr>
              <a:t>Pay Audit System</a:t>
            </a:r>
          </a:p>
          <a:p>
            <a:r>
              <a:rPr lang="en-US" sz="1700" dirty="0">
                <a:solidFill>
                  <a:srgbClr val="101D49"/>
                </a:solidFill>
                <a:latin typeface="Garamond" panose="02020404030301010803" pitchFamily="18" charset="0"/>
              </a:rPr>
              <a:t>Tool utilized to monitor the state’s diversity spend for subcontractors</a:t>
            </a:r>
          </a:p>
          <a:p>
            <a:r>
              <a:rPr lang="en-US" sz="1700" dirty="0">
                <a:solidFill>
                  <a:srgbClr val="101D49"/>
                </a:solidFill>
                <a:latin typeface="Garamond" panose="02020404030301010803" pitchFamily="18" charset="0"/>
              </a:rPr>
              <a:t>Selected primes and subcontractors are required to report payments submitted or received through this web-based tool</a:t>
            </a:r>
          </a:p>
          <a:p>
            <a:r>
              <a:rPr lang="en-US" sz="1700" dirty="0">
                <a:solidFill>
                  <a:srgbClr val="101D49"/>
                </a:solidFill>
                <a:latin typeface="Garamond" panose="02020404030301010803" pitchFamily="18" charset="0"/>
              </a:rPr>
              <a:t>Based on contract terms payments should be reported monthly or quarterly</a:t>
            </a:r>
          </a:p>
          <a:p>
            <a:r>
              <a:rPr lang="en-US" sz="1650" b="1" dirty="0">
                <a:solidFill>
                  <a:srgbClr val="101D49"/>
                </a:solidFill>
                <a:latin typeface="Garamond" panose="02020404030301010803" pitchFamily="18" charset="0"/>
              </a:rPr>
              <a:t>Questions? </a:t>
            </a:r>
            <a:r>
              <a:rPr lang="en-US" sz="1650" dirty="0">
                <a:solidFill>
                  <a:srgbClr val="101D49"/>
                </a:solidFill>
                <a:latin typeface="Garamond" panose="02020404030301010803" pitchFamily="18" charset="0"/>
              </a:rPr>
              <a:t>Contact Division of Supplier Diversity</a:t>
            </a:r>
          </a:p>
          <a:p>
            <a:pPr lvl="1"/>
            <a:r>
              <a:rPr lang="en-US" sz="1250" i="0" dirty="0">
                <a:latin typeface="Garamond" panose="02020404030301010803" pitchFamily="18" charset="0"/>
                <a:hlinkClick r:id="rId2"/>
              </a:rPr>
              <a:t>mwbecompliance@idoa.in.gov</a:t>
            </a:r>
            <a:r>
              <a:rPr lang="en-US" sz="1250" i="0" dirty="0">
                <a:latin typeface="Garamond" panose="02020404030301010803" pitchFamily="18" charset="0"/>
              </a:rPr>
              <a:t> </a:t>
            </a:r>
          </a:p>
          <a:p>
            <a:pPr lvl="1"/>
            <a:r>
              <a:rPr lang="en-US" sz="1250" i="0" dirty="0">
                <a:latin typeface="Garamond" panose="02020404030301010803" pitchFamily="18" charset="0"/>
                <a:hlinkClick r:id="rId3"/>
              </a:rPr>
              <a:t>www.in.gov/idoa/mwbe/payaudit.htm</a:t>
            </a:r>
            <a:r>
              <a:rPr lang="en-US" sz="1250" i="0" dirty="0">
                <a:latin typeface="Garamond" panose="02020404030301010803" pitchFamily="18" charset="0"/>
              </a:rPr>
              <a:t> </a:t>
            </a:r>
          </a:p>
          <a:p>
            <a:endParaRPr lang="en-US" dirty="0"/>
          </a:p>
        </p:txBody>
      </p:sp>
      <p:sp>
        <p:nvSpPr>
          <p:cNvPr id="4" name="Title 3"/>
          <p:cNvSpPr>
            <a:spLocks noGrp="1"/>
          </p:cNvSpPr>
          <p:nvPr>
            <p:ph type="title"/>
          </p:nvPr>
        </p:nvSpPr>
        <p:spPr/>
        <p:txBody>
          <a:bodyPr/>
          <a:lstStyle/>
          <a:p>
            <a:pPr algn="ctr"/>
            <a:r>
              <a:rPr lang="en-US" dirty="0">
                <a:latin typeface="Garamond" panose="02020404030301010803"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subcontractor </a:t>
              </a:r>
              <a:r>
                <a:rPr lang="en-US" altLang="en-US" sz="1050" b="1" i="1" dirty="0">
                  <a:solidFill>
                    <a:srgbClr val="FF0000"/>
                  </a:solidFill>
                </a:rPr>
                <a:t>actual paid</a:t>
              </a:r>
              <a:r>
                <a:rPr lang="en-US" altLang="en-US" sz="1050" i="1" dirty="0">
                  <a:solidFill>
                    <a:prstClr val="black"/>
                  </a:solidFill>
                </a:rPr>
                <a:t> invoice amounts</a:t>
              </a:r>
              <a:endParaRPr lang="en-US" altLang="en-US" sz="1050" i="1" baseline="30000" dirty="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actual payments </a:t>
              </a:r>
              <a:r>
                <a:rPr lang="en-US" altLang="en-US" sz="1050" b="1" i="1" dirty="0">
                  <a:solidFill>
                    <a:srgbClr val="FF0000"/>
                  </a:solidFill>
                </a:rPr>
                <a:t>received</a:t>
              </a:r>
              <a:endParaRPr lang="en-US" altLang="en-US" sz="1050" b="1" i="1" baseline="30000" dirty="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dirty="0">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14" idx="0"/>
          </p:cNvCxnSpPr>
          <p:nvPr/>
        </p:nvCxnSpPr>
        <p:spPr>
          <a:xfrm flipH="1">
            <a:off x="7435271" y="3480967"/>
            <a:ext cx="44450" cy="68224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Garamond" panose="02020404030301010803" pitchFamily="18" charset="0"/>
              </a:rPr>
              <a:t>Optional Submission Forms /</a:t>
            </a:r>
            <a:r>
              <a:rPr lang="en-US" dirty="0">
                <a:latin typeface="Garamond" panose="02020404030301010803" pitchFamily="18" charset="0"/>
              </a:rPr>
              <a:t> </a:t>
            </a:r>
            <a:r>
              <a:rPr lang="en-US" sz="3600" dirty="0">
                <a:latin typeface="Garamond" panose="02020404030301010803" pitchFamily="18" charset="0"/>
              </a:rPr>
              <a:t>Documents</a:t>
            </a:r>
            <a:endParaRPr lang="en-US" dirty="0">
              <a:latin typeface="Garamond" panose="02020404030301010803" pitchFamily="18" charset="0"/>
            </a:endParaRPr>
          </a:p>
        </p:txBody>
      </p:sp>
      <p:sp>
        <p:nvSpPr>
          <p:cNvPr id="3" name="Content Placeholder 2"/>
          <p:cNvSpPr>
            <a:spLocks noGrp="1"/>
          </p:cNvSpPr>
          <p:nvPr>
            <p:ph idx="1"/>
          </p:nvPr>
        </p:nvSpPr>
        <p:spPr>
          <a:xfrm>
            <a:off x="1371600" y="1869743"/>
            <a:ext cx="9601200" cy="4380932"/>
          </a:xfrm>
        </p:spPr>
        <p:txBody>
          <a:bodyPr>
            <a:noAutofit/>
          </a:bodyPr>
          <a:lstStyle/>
          <a:p>
            <a:endParaRPr lang="en-US" sz="1300" dirty="0">
              <a:solidFill>
                <a:srgbClr val="101D49"/>
              </a:solidFill>
              <a:latin typeface="Garamond" panose="02020404030301010803" pitchFamily="18" charset="0"/>
            </a:endParaRPr>
          </a:p>
          <a:p>
            <a:pPr marL="0" indent="0">
              <a:buNone/>
            </a:pPr>
            <a:endParaRPr lang="en-US" sz="1300" dirty="0">
              <a:solidFill>
                <a:srgbClr val="101D49"/>
              </a:solidFill>
              <a:latin typeface="Garamond" panose="02020404030301010803" pitchFamily="18" charset="0"/>
            </a:endParaRPr>
          </a:p>
          <a:p>
            <a:endParaRPr lang="en-US" sz="1300" dirty="0">
              <a:solidFill>
                <a:srgbClr val="101D49"/>
              </a:solidFill>
              <a:latin typeface="Garamond" panose="02020404030301010803" pitchFamily="18" charset="0"/>
            </a:endParaRPr>
          </a:p>
          <a:p>
            <a:endParaRPr lang="en-US" sz="1300" dirty="0"/>
          </a:p>
        </p:txBody>
      </p:sp>
      <p:graphicFrame>
        <p:nvGraphicFramePr>
          <p:cNvPr id="4" name="Table 3">
            <a:extLst>
              <a:ext uri="{FF2B5EF4-FFF2-40B4-BE49-F238E27FC236}">
                <a16:creationId xmlns:a16="http://schemas.microsoft.com/office/drawing/2014/main" id="{8AB22A07-CA89-6CBA-02B6-0311B1488C5F}"/>
              </a:ext>
            </a:extLst>
          </p:cNvPr>
          <p:cNvGraphicFramePr>
            <a:graphicFrameLocks noGrp="1"/>
          </p:cNvGraphicFramePr>
          <p:nvPr>
            <p:extLst>
              <p:ext uri="{D42A27DB-BD31-4B8C-83A1-F6EECF244321}">
                <p14:modId xmlns:p14="http://schemas.microsoft.com/office/powerpoint/2010/main" val="964126680"/>
              </p:ext>
            </p:extLst>
          </p:nvPr>
        </p:nvGraphicFramePr>
        <p:xfrm>
          <a:off x="1748536" y="2118698"/>
          <a:ext cx="8128000" cy="1112520"/>
        </p:xfrm>
        <a:graphic>
          <a:graphicData uri="http://schemas.openxmlformats.org/drawingml/2006/table">
            <a:tbl>
              <a:tblPr firstRow="1" bandRow="1">
                <a:tableStyleId>{7DF18680-E054-41AD-8BC1-D1AEF772440D}</a:tableStyleId>
              </a:tblPr>
              <a:tblGrid>
                <a:gridCol w="1598168">
                  <a:extLst>
                    <a:ext uri="{9D8B030D-6E8A-4147-A177-3AD203B41FA5}">
                      <a16:colId xmlns:a16="http://schemas.microsoft.com/office/drawing/2014/main" val="3142391832"/>
                    </a:ext>
                  </a:extLst>
                </a:gridCol>
                <a:gridCol w="6529832">
                  <a:extLst>
                    <a:ext uri="{9D8B030D-6E8A-4147-A177-3AD203B41FA5}">
                      <a16:colId xmlns:a16="http://schemas.microsoft.com/office/drawing/2014/main" val="2328535265"/>
                    </a:ext>
                  </a:extLst>
                </a:gridCol>
              </a:tblGrid>
              <a:tr h="370840">
                <a:tc>
                  <a:txBody>
                    <a:bodyPr/>
                    <a:lstStyle/>
                    <a:p>
                      <a:r>
                        <a:rPr lang="en-US" dirty="0"/>
                        <a:t>Due Date</a:t>
                      </a:r>
                    </a:p>
                  </a:txBody>
                  <a:tcPr/>
                </a:tc>
                <a:tc>
                  <a:txBody>
                    <a:bodyPr/>
                    <a:lstStyle/>
                    <a:p>
                      <a:r>
                        <a:rPr lang="en-US" dirty="0"/>
                        <a:t>Document/Form</a:t>
                      </a:r>
                    </a:p>
                  </a:txBody>
                  <a:tcPr/>
                </a:tc>
                <a:extLst>
                  <a:ext uri="{0D108BD9-81ED-4DB2-BD59-A6C34878D82A}">
                    <a16:rowId xmlns:a16="http://schemas.microsoft.com/office/drawing/2014/main" val="1696919522"/>
                  </a:ext>
                </a:extLst>
              </a:tr>
              <a:tr h="370840">
                <a:tc>
                  <a:txBody>
                    <a:bodyPr/>
                    <a:lstStyle/>
                    <a:p>
                      <a:r>
                        <a:rPr lang="en-US" dirty="0"/>
                        <a:t>02/12/2025</a:t>
                      </a:r>
                    </a:p>
                  </a:txBody>
                  <a:tcPr/>
                </a:tc>
                <a:tc>
                  <a:txBody>
                    <a:bodyPr/>
                    <a:lstStyle/>
                    <a:p>
                      <a:r>
                        <a:rPr lang="en-US" dirty="0"/>
                        <a:t>Pre-Proposal Networking Opportunity (Attachment I)</a:t>
                      </a:r>
                    </a:p>
                  </a:txBody>
                  <a:tcPr/>
                </a:tc>
                <a:extLst>
                  <a:ext uri="{0D108BD9-81ED-4DB2-BD59-A6C34878D82A}">
                    <a16:rowId xmlns:a16="http://schemas.microsoft.com/office/drawing/2014/main" val="207770828"/>
                  </a:ext>
                </a:extLst>
              </a:tr>
              <a:tr h="370840">
                <a:tc>
                  <a:txBody>
                    <a:bodyPr/>
                    <a:lstStyle/>
                    <a:p>
                      <a:r>
                        <a:rPr lang="en-US" dirty="0"/>
                        <a:t>02/12/2025</a:t>
                      </a:r>
                    </a:p>
                  </a:txBody>
                  <a:tcPr/>
                </a:tc>
                <a:tc>
                  <a:txBody>
                    <a:bodyPr/>
                    <a:lstStyle/>
                    <a:p>
                      <a:r>
                        <a:rPr lang="en-US" dirty="0"/>
                        <a:t>Questions and Answers (Attachment G)</a:t>
                      </a:r>
                    </a:p>
                  </a:txBody>
                  <a:tcPr/>
                </a:tc>
                <a:extLst>
                  <a:ext uri="{0D108BD9-81ED-4DB2-BD59-A6C34878D82A}">
                    <a16:rowId xmlns:a16="http://schemas.microsoft.com/office/drawing/2014/main" val="1808115027"/>
                  </a:ext>
                </a:extLst>
              </a:tr>
            </a:tbl>
          </a:graphicData>
        </a:graphic>
      </p:graphicFrame>
    </p:spTree>
    <p:extLst>
      <p:ext uri="{BB962C8B-B14F-4D97-AF65-F5344CB8AC3E}">
        <p14:creationId xmlns:p14="http://schemas.microsoft.com/office/powerpoint/2010/main" val="30814668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Garamond" panose="02020404030301010803" pitchFamily="18" charset="0"/>
              </a:rPr>
              <a:t>Required Submission Forms / Documents </a:t>
            </a:r>
            <a:endParaRPr lang="en-US" dirty="0">
              <a:latin typeface="Garamond" panose="02020404030301010803" pitchFamily="18" charset="0"/>
            </a:endParaRPr>
          </a:p>
        </p:txBody>
      </p:sp>
      <p:sp>
        <p:nvSpPr>
          <p:cNvPr id="3" name="Content Placeholder 2"/>
          <p:cNvSpPr>
            <a:spLocks noGrp="1"/>
          </p:cNvSpPr>
          <p:nvPr>
            <p:ph idx="1"/>
          </p:nvPr>
        </p:nvSpPr>
        <p:spPr>
          <a:xfrm>
            <a:off x="1371600" y="1869743"/>
            <a:ext cx="9601200" cy="4380932"/>
          </a:xfrm>
        </p:spPr>
        <p:txBody>
          <a:bodyPr>
            <a:noAutofit/>
          </a:bodyPr>
          <a:lstStyle/>
          <a:p>
            <a:endParaRPr lang="en-US" sz="1300" dirty="0">
              <a:solidFill>
                <a:srgbClr val="101D49"/>
              </a:solidFill>
              <a:latin typeface="Garamond" panose="02020404030301010803" pitchFamily="18" charset="0"/>
            </a:endParaRPr>
          </a:p>
          <a:p>
            <a:pPr marL="0" indent="0">
              <a:buNone/>
            </a:pPr>
            <a:endParaRPr lang="en-US" sz="1300" dirty="0">
              <a:solidFill>
                <a:srgbClr val="101D49"/>
              </a:solidFill>
              <a:latin typeface="Garamond" panose="02020404030301010803" pitchFamily="18" charset="0"/>
            </a:endParaRPr>
          </a:p>
          <a:p>
            <a:endParaRPr lang="en-US" sz="1300" dirty="0">
              <a:solidFill>
                <a:srgbClr val="101D49"/>
              </a:solidFill>
              <a:latin typeface="Garamond" panose="02020404030301010803" pitchFamily="18" charset="0"/>
            </a:endParaRPr>
          </a:p>
          <a:p>
            <a:endParaRPr lang="en-US" sz="1300" dirty="0"/>
          </a:p>
        </p:txBody>
      </p:sp>
      <p:graphicFrame>
        <p:nvGraphicFramePr>
          <p:cNvPr id="4" name="Table 3">
            <a:extLst>
              <a:ext uri="{FF2B5EF4-FFF2-40B4-BE49-F238E27FC236}">
                <a16:creationId xmlns:a16="http://schemas.microsoft.com/office/drawing/2014/main" id="{2D589773-AF30-5E01-726C-56F7B007081C}"/>
              </a:ext>
            </a:extLst>
          </p:cNvPr>
          <p:cNvGraphicFramePr>
            <a:graphicFrameLocks noGrp="1"/>
          </p:cNvGraphicFramePr>
          <p:nvPr>
            <p:extLst>
              <p:ext uri="{D42A27DB-BD31-4B8C-83A1-F6EECF244321}">
                <p14:modId xmlns:p14="http://schemas.microsoft.com/office/powerpoint/2010/main" val="150317838"/>
              </p:ext>
            </p:extLst>
          </p:nvPr>
        </p:nvGraphicFramePr>
        <p:xfrm>
          <a:off x="1684528" y="1634066"/>
          <a:ext cx="8128000" cy="2966720"/>
        </p:xfrm>
        <a:graphic>
          <a:graphicData uri="http://schemas.openxmlformats.org/drawingml/2006/table">
            <a:tbl>
              <a:tblPr firstRow="1" bandRow="1">
                <a:tableStyleId>{7DF18680-E054-41AD-8BC1-D1AEF772440D}</a:tableStyleId>
              </a:tblPr>
              <a:tblGrid>
                <a:gridCol w="1717040">
                  <a:extLst>
                    <a:ext uri="{9D8B030D-6E8A-4147-A177-3AD203B41FA5}">
                      <a16:colId xmlns:a16="http://schemas.microsoft.com/office/drawing/2014/main" val="3180121003"/>
                    </a:ext>
                  </a:extLst>
                </a:gridCol>
                <a:gridCol w="6410960">
                  <a:extLst>
                    <a:ext uri="{9D8B030D-6E8A-4147-A177-3AD203B41FA5}">
                      <a16:colId xmlns:a16="http://schemas.microsoft.com/office/drawing/2014/main" val="3920707509"/>
                    </a:ext>
                  </a:extLst>
                </a:gridCol>
              </a:tblGrid>
              <a:tr h="370840">
                <a:tc>
                  <a:txBody>
                    <a:bodyPr/>
                    <a:lstStyle/>
                    <a:p>
                      <a:r>
                        <a:rPr lang="en-US" dirty="0"/>
                        <a:t>Due Date</a:t>
                      </a:r>
                    </a:p>
                  </a:txBody>
                  <a:tcPr/>
                </a:tc>
                <a:tc>
                  <a:txBody>
                    <a:bodyPr/>
                    <a:lstStyle/>
                    <a:p>
                      <a:r>
                        <a:rPr lang="en-US" dirty="0"/>
                        <a:t>Document/Form</a:t>
                      </a:r>
                    </a:p>
                  </a:txBody>
                  <a:tcPr/>
                </a:tc>
                <a:extLst>
                  <a:ext uri="{0D108BD9-81ED-4DB2-BD59-A6C34878D82A}">
                    <a16:rowId xmlns:a16="http://schemas.microsoft.com/office/drawing/2014/main" val="413420555"/>
                  </a:ext>
                </a:extLst>
              </a:tr>
              <a:tr h="370840">
                <a:tc>
                  <a:txBody>
                    <a:bodyPr/>
                    <a:lstStyle/>
                    <a:p>
                      <a:r>
                        <a:rPr lang="en-US" sz="1400" dirty="0">
                          <a:latin typeface="Garamond" panose="02020404030301010803" pitchFamily="18" charset="0"/>
                        </a:rPr>
                        <a:t>04/14/2025</a:t>
                      </a:r>
                    </a:p>
                  </a:txBody>
                  <a:tcPr/>
                </a:tc>
                <a:tc>
                  <a:txBody>
                    <a:bodyPr/>
                    <a:lstStyle/>
                    <a:p>
                      <a:r>
                        <a:rPr lang="en-US" sz="1400" dirty="0">
                          <a:latin typeface="Garamond" panose="02020404030301010803" pitchFamily="18" charset="0"/>
                        </a:rPr>
                        <a:t>Executive Summary</a:t>
                      </a:r>
                    </a:p>
                  </a:txBody>
                  <a:tcPr/>
                </a:tc>
                <a:extLst>
                  <a:ext uri="{0D108BD9-81ED-4DB2-BD59-A6C34878D82A}">
                    <a16:rowId xmlns:a16="http://schemas.microsoft.com/office/drawing/2014/main" val="2255846552"/>
                  </a:ext>
                </a:extLst>
              </a:tr>
              <a:tr h="370840">
                <a:tc>
                  <a:txBody>
                    <a:bodyPr/>
                    <a:lstStyle/>
                    <a:p>
                      <a:r>
                        <a:rPr lang="en-US" sz="1400" dirty="0">
                          <a:latin typeface="Garamond" panose="02020404030301010803" pitchFamily="18" charset="0"/>
                        </a:rPr>
                        <a:t>04/14/2025</a:t>
                      </a:r>
                    </a:p>
                  </a:txBody>
                  <a:tcPr/>
                </a:tc>
                <a:tc>
                  <a:txBody>
                    <a:bodyPr/>
                    <a:lstStyle/>
                    <a:p>
                      <a:r>
                        <a:rPr lang="en-US" sz="1400" dirty="0">
                          <a:latin typeface="Garamond" panose="02020404030301010803" pitchFamily="18" charset="0"/>
                        </a:rPr>
                        <a:t>Attestation Form (Attachment J)</a:t>
                      </a:r>
                    </a:p>
                  </a:txBody>
                  <a:tcPr/>
                </a:tc>
                <a:extLst>
                  <a:ext uri="{0D108BD9-81ED-4DB2-BD59-A6C34878D82A}">
                    <a16:rowId xmlns:a16="http://schemas.microsoft.com/office/drawing/2014/main" val="2376807597"/>
                  </a:ext>
                </a:extLst>
              </a:tr>
              <a:tr h="370840">
                <a:tc>
                  <a:txBody>
                    <a:bodyPr/>
                    <a:lstStyle/>
                    <a:p>
                      <a:r>
                        <a:rPr lang="en-US" sz="1400" dirty="0">
                          <a:latin typeface="Garamond" panose="02020404030301010803" pitchFamily="18" charset="0"/>
                        </a:rPr>
                        <a:t>04/14/2025</a:t>
                      </a:r>
                    </a:p>
                  </a:txBody>
                  <a:tcPr/>
                </a:tc>
                <a:tc>
                  <a:txBody>
                    <a:bodyPr/>
                    <a:lstStyle/>
                    <a:p>
                      <a:r>
                        <a:rPr lang="en-US" sz="1400" dirty="0">
                          <a:latin typeface="Garamond" panose="02020404030301010803" pitchFamily="18" charset="0"/>
                        </a:rPr>
                        <a:t>Indiana Economic Impact Form (Attachment D)</a:t>
                      </a:r>
                    </a:p>
                  </a:txBody>
                  <a:tcPr/>
                </a:tc>
                <a:extLst>
                  <a:ext uri="{0D108BD9-81ED-4DB2-BD59-A6C34878D82A}">
                    <a16:rowId xmlns:a16="http://schemas.microsoft.com/office/drawing/2014/main" val="3302964585"/>
                  </a:ext>
                </a:extLst>
              </a:tr>
              <a:tr h="370840">
                <a:tc>
                  <a:txBody>
                    <a:bodyPr/>
                    <a:lstStyle/>
                    <a:p>
                      <a:r>
                        <a:rPr lang="en-US" sz="1400" dirty="0">
                          <a:latin typeface="Garamond" panose="02020404030301010803" pitchFamily="18" charset="0"/>
                        </a:rPr>
                        <a:t>04/14/2025</a:t>
                      </a:r>
                    </a:p>
                  </a:txBody>
                  <a:tcPr/>
                </a:tc>
                <a:tc>
                  <a:txBody>
                    <a:bodyPr/>
                    <a:lstStyle/>
                    <a:p>
                      <a:r>
                        <a:rPr lang="en-US" sz="1400" dirty="0">
                          <a:latin typeface="Garamond" panose="02020404030301010803" pitchFamily="18" charset="0"/>
                        </a:rPr>
                        <a:t>Cost Proposal Template (Attachment D)</a:t>
                      </a:r>
                    </a:p>
                  </a:txBody>
                  <a:tcPr/>
                </a:tc>
                <a:extLst>
                  <a:ext uri="{0D108BD9-81ED-4DB2-BD59-A6C34878D82A}">
                    <a16:rowId xmlns:a16="http://schemas.microsoft.com/office/drawing/2014/main" val="1914715466"/>
                  </a:ext>
                </a:extLst>
              </a:tr>
              <a:tr h="370840">
                <a:tc>
                  <a:txBody>
                    <a:bodyPr/>
                    <a:lstStyle/>
                    <a:p>
                      <a:r>
                        <a:rPr lang="en-US" sz="1400" dirty="0">
                          <a:latin typeface="Garamond" panose="02020404030301010803" pitchFamily="18" charset="0"/>
                        </a:rPr>
                        <a:t>04/14/2025</a:t>
                      </a:r>
                    </a:p>
                  </a:txBody>
                  <a:tcPr/>
                </a:tc>
                <a:tc>
                  <a:txBody>
                    <a:bodyPr/>
                    <a:lstStyle/>
                    <a:p>
                      <a:r>
                        <a:rPr lang="en-US" sz="1400" dirty="0">
                          <a:latin typeface="Garamond" panose="02020404030301010803" pitchFamily="18" charset="0"/>
                        </a:rPr>
                        <a:t>Business Proposal Template (Attachment E)</a:t>
                      </a:r>
                    </a:p>
                  </a:txBody>
                  <a:tcPr/>
                </a:tc>
                <a:extLst>
                  <a:ext uri="{0D108BD9-81ED-4DB2-BD59-A6C34878D82A}">
                    <a16:rowId xmlns:a16="http://schemas.microsoft.com/office/drawing/2014/main" val="2065834708"/>
                  </a:ext>
                </a:extLst>
              </a:tr>
              <a:tr h="370840">
                <a:tc>
                  <a:txBody>
                    <a:bodyPr/>
                    <a:lstStyle/>
                    <a:p>
                      <a:r>
                        <a:rPr lang="en-US" sz="1400" dirty="0">
                          <a:latin typeface="Garamond" panose="02020404030301010803" pitchFamily="18" charset="0"/>
                        </a:rPr>
                        <a:t>04/14/2025</a:t>
                      </a:r>
                    </a:p>
                  </a:txBody>
                  <a:tcPr/>
                </a:tc>
                <a:tc>
                  <a:txBody>
                    <a:bodyPr/>
                    <a:lstStyle/>
                    <a:p>
                      <a:r>
                        <a:rPr lang="en-US" sz="1400" dirty="0">
                          <a:latin typeface="Garamond" panose="02020404030301010803" pitchFamily="18" charset="0"/>
                        </a:rPr>
                        <a:t>Technical Proposal Template (Attachment F)</a:t>
                      </a:r>
                    </a:p>
                  </a:txBody>
                  <a:tcPr/>
                </a:tc>
                <a:extLst>
                  <a:ext uri="{0D108BD9-81ED-4DB2-BD59-A6C34878D82A}">
                    <a16:rowId xmlns:a16="http://schemas.microsoft.com/office/drawing/2014/main" val="4071234492"/>
                  </a:ext>
                </a:extLst>
              </a:tr>
              <a:tr h="370840">
                <a:tc>
                  <a:txBody>
                    <a:bodyPr/>
                    <a:lstStyle/>
                    <a:p>
                      <a:r>
                        <a:rPr lang="en-US" sz="1400" dirty="0">
                          <a:latin typeface="Garamond" panose="02020404030301010803" pitchFamily="18" charset="0"/>
                        </a:rPr>
                        <a:t>04/14/2025</a:t>
                      </a:r>
                    </a:p>
                  </a:txBody>
                  <a:tcPr/>
                </a:tc>
                <a:tc>
                  <a:txBody>
                    <a:bodyPr/>
                    <a:lstStyle/>
                    <a:p>
                      <a:r>
                        <a:rPr lang="en-US" sz="1400" dirty="0">
                          <a:latin typeface="Garamond" panose="02020404030301010803" pitchFamily="18" charset="0"/>
                        </a:rPr>
                        <a:t>Reference Check Forms (Attachment H)</a:t>
                      </a:r>
                    </a:p>
                  </a:txBody>
                  <a:tcPr/>
                </a:tc>
                <a:extLst>
                  <a:ext uri="{0D108BD9-81ED-4DB2-BD59-A6C34878D82A}">
                    <a16:rowId xmlns:a16="http://schemas.microsoft.com/office/drawing/2014/main" val="1596643565"/>
                  </a:ext>
                </a:extLst>
              </a:tr>
            </a:tbl>
          </a:graphicData>
        </a:graphic>
      </p:graphicFrame>
      <p:sp>
        <p:nvSpPr>
          <p:cNvPr id="5" name="TextBox 4">
            <a:extLst>
              <a:ext uri="{FF2B5EF4-FFF2-40B4-BE49-F238E27FC236}">
                <a16:creationId xmlns:a16="http://schemas.microsoft.com/office/drawing/2014/main" id="{03AB6F00-7FB0-4E99-2081-1DB53CFA41E6}"/>
              </a:ext>
            </a:extLst>
          </p:cNvPr>
          <p:cNvSpPr txBox="1"/>
          <p:nvPr/>
        </p:nvSpPr>
        <p:spPr>
          <a:xfrm>
            <a:off x="1371600" y="5572706"/>
            <a:ext cx="8623808" cy="569771"/>
          </a:xfrm>
          <a:prstGeom prst="rect">
            <a:avLst/>
          </a:prstGeom>
          <a:noFill/>
        </p:spPr>
        <p:txBody>
          <a:bodyPr wrap="square" rtlCol="0">
            <a:spAutoFit/>
          </a:bodyPr>
          <a:lstStyle/>
          <a:p>
            <a:pPr marL="0" lvl="0" indent="0" algn="l" rtl="0">
              <a:lnSpc>
                <a:spcPct val="94000"/>
              </a:lnSpc>
              <a:spcBef>
                <a:spcPts val="0"/>
              </a:spcBef>
              <a:spcAft>
                <a:spcPts val="0"/>
              </a:spcAft>
              <a:buClr>
                <a:srgbClr val="FF0000"/>
              </a:buClr>
              <a:buSzPts val="1000"/>
              <a:buNone/>
            </a:pPr>
            <a:r>
              <a:rPr lang="en-US" sz="1050" b="1" dirty="0">
                <a:solidFill>
                  <a:srgbClr val="FF0000"/>
                </a:solidFill>
                <a:latin typeface="Garamond" panose="02020404030301010803" pitchFamily="18" charset="0"/>
              </a:rPr>
              <a:t>Failure to submit any of the required forms/documents puts your proposal at risk of not being evaluated and/or loss of points. Use the templates provided for all responses and do not alter any templates. Responses must be submitted per the RFP instructions. See RFP Sections 1.8 and 2.1 for additional details. Late submissions or submissions will not be accepted.</a:t>
            </a:r>
            <a:endParaRPr lang="en-US" sz="1050" dirty="0">
              <a:latin typeface="Garamond" panose="02020404030301010803" pitchFamily="18" charset="0"/>
            </a:endParaRPr>
          </a:p>
        </p:txBody>
      </p:sp>
    </p:spTree>
    <p:extLst>
      <p:ext uri="{BB962C8B-B14F-4D97-AF65-F5344CB8AC3E}">
        <p14:creationId xmlns:p14="http://schemas.microsoft.com/office/powerpoint/2010/main" val="1056028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8B497-E44A-7935-6676-B06D00F62FE6}"/>
              </a:ext>
            </a:extLst>
          </p:cNvPr>
          <p:cNvSpPr>
            <a:spLocks noGrp="1"/>
          </p:cNvSpPr>
          <p:nvPr>
            <p:ph type="title"/>
          </p:nvPr>
        </p:nvSpPr>
        <p:spPr/>
        <p:txBody>
          <a:bodyPr/>
          <a:lstStyle/>
          <a:p>
            <a:r>
              <a:rPr lang="en-US" sz="4000" dirty="0">
                <a:latin typeface="Garamond" panose="02020404030301010803" pitchFamily="18" charset="0"/>
              </a:rPr>
              <a:t>Submission Requirements</a:t>
            </a:r>
          </a:p>
        </p:txBody>
      </p:sp>
      <p:sp>
        <p:nvSpPr>
          <p:cNvPr id="3" name="Content Placeholder 2">
            <a:extLst>
              <a:ext uri="{FF2B5EF4-FFF2-40B4-BE49-F238E27FC236}">
                <a16:creationId xmlns:a16="http://schemas.microsoft.com/office/drawing/2014/main" id="{A5B45EB3-6F0B-608B-7588-35155DE94742}"/>
              </a:ext>
            </a:extLst>
          </p:cNvPr>
          <p:cNvSpPr>
            <a:spLocks noGrp="1"/>
          </p:cNvSpPr>
          <p:nvPr>
            <p:ph idx="1"/>
          </p:nvPr>
        </p:nvSpPr>
        <p:spPr>
          <a:xfrm>
            <a:off x="1371600" y="1700017"/>
            <a:ext cx="9601200" cy="4161287"/>
          </a:xfrm>
        </p:spPr>
        <p:txBody>
          <a:bodyPr>
            <a:normAutofit fontScale="70000" lnSpcReduction="20000"/>
          </a:bodyPr>
          <a:lstStyle/>
          <a:p>
            <a:pPr marL="0" lvl="0" indent="0" algn="l" rtl="0">
              <a:lnSpc>
                <a:spcPct val="94000"/>
              </a:lnSpc>
              <a:spcBef>
                <a:spcPts val="0"/>
              </a:spcBef>
              <a:spcAft>
                <a:spcPts val="0"/>
              </a:spcAft>
              <a:buClr>
                <a:srgbClr val="101D49"/>
              </a:buClr>
              <a:buSzPct val="100000"/>
              <a:buNone/>
            </a:pPr>
            <a:r>
              <a:rPr lang="en-US" sz="2400" b="1" dirty="0">
                <a:solidFill>
                  <a:srgbClr val="101D49"/>
                </a:solidFill>
                <a:latin typeface="Garamond" panose="02020404030301010803" pitchFamily="18" charset="0"/>
                <a:ea typeface="Calibri"/>
                <a:cs typeface="Calibri"/>
                <a:sym typeface="Calibri"/>
              </a:rPr>
              <a:t>All submissions must be made through the Supplier Portal as described in RFP Section 1.8. </a:t>
            </a:r>
            <a:endParaRPr lang="en-US" dirty="0">
              <a:latin typeface="Garamond" panose="02020404030301010803" pitchFamily="18" charset="0"/>
            </a:endParaRPr>
          </a:p>
          <a:p>
            <a:pPr marL="0" lvl="0" indent="0" algn="l" rtl="0">
              <a:lnSpc>
                <a:spcPct val="94000"/>
              </a:lnSpc>
              <a:spcBef>
                <a:spcPts val="0"/>
              </a:spcBef>
              <a:spcAft>
                <a:spcPts val="0"/>
              </a:spcAft>
              <a:buClr>
                <a:srgbClr val="101D49"/>
              </a:buClr>
              <a:buSzPct val="100000"/>
              <a:buNone/>
            </a:pPr>
            <a:endParaRPr lang="en-US" sz="2400" dirty="0">
              <a:solidFill>
                <a:srgbClr val="101D49"/>
              </a:solidFill>
              <a:latin typeface="Garamond" panose="02020404030301010803" pitchFamily="18" charset="0"/>
              <a:ea typeface="Calibri"/>
              <a:cs typeface="Calibri"/>
              <a:sym typeface="Calibri"/>
            </a:endParaRPr>
          </a:p>
          <a:p>
            <a:pPr marL="384038" lvl="0" indent="-384069" algn="l" rtl="0">
              <a:lnSpc>
                <a:spcPct val="94000"/>
              </a:lnSpc>
              <a:spcBef>
                <a:spcPts val="0"/>
              </a:spcBef>
              <a:spcAft>
                <a:spcPts val="0"/>
              </a:spcAft>
              <a:buClr>
                <a:srgbClr val="101D49"/>
              </a:buClr>
              <a:buSzPct val="100000"/>
              <a:buChar char="■"/>
            </a:pPr>
            <a:r>
              <a:rPr lang="en-US" sz="2000" dirty="0">
                <a:solidFill>
                  <a:srgbClr val="000000"/>
                </a:solidFill>
                <a:latin typeface="Garamond" panose="02020404030301010803" pitchFamily="18" charset="0"/>
                <a:ea typeface="Calibri"/>
                <a:cs typeface="Calibri"/>
                <a:sym typeface="Calibri"/>
              </a:rPr>
              <a:t>All proposals must be received through the Supplier Portal at the link below by the Procurement Division no later than the date and time outlined in </a:t>
            </a:r>
            <a:r>
              <a:rPr lang="en-US" sz="2000" u="sng" dirty="0">
                <a:solidFill>
                  <a:schemeClr val="dk1"/>
                </a:solidFill>
                <a:latin typeface="Garamond" panose="02020404030301010803" pitchFamily="18" charset="0"/>
                <a:ea typeface="Calibri"/>
                <a:cs typeface="Calibri"/>
                <a:sym typeface="Calibri"/>
                <a:hlinkClick r:id="rId2">
                  <a:extLst>
                    <a:ext uri="{A12FA001-AC4F-418D-AE19-62706E023703}">
                      <ahyp:hlinkClr xmlns:ahyp="http://schemas.microsoft.com/office/drawing/2018/hyperlinkcolor" val="tx"/>
                    </a:ext>
                  </a:extLst>
                </a:hlinkClick>
              </a:rPr>
              <a:t>Section 1.24</a:t>
            </a:r>
            <a:r>
              <a:rPr lang="en-US" sz="2000" dirty="0">
                <a:solidFill>
                  <a:schemeClr val="dk1"/>
                </a:solidFill>
                <a:latin typeface="Garamond" panose="02020404030301010803" pitchFamily="18" charset="0"/>
                <a:ea typeface="Calibri"/>
                <a:cs typeface="Calibri"/>
                <a:sym typeface="Calibri"/>
              </a:rPr>
              <a:t> </a:t>
            </a:r>
            <a:r>
              <a:rPr lang="en-US" sz="2000" dirty="0">
                <a:solidFill>
                  <a:srgbClr val="000000"/>
                </a:solidFill>
                <a:latin typeface="Garamond" panose="02020404030301010803" pitchFamily="18" charset="0"/>
                <a:ea typeface="Calibri"/>
                <a:cs typeface="Calibri"/>
                <a:sym typeface="Calibri"/>
              </a:rPr>
              <a:t>Summary of Milestones.  The proposal will be considered the official response in evaluating responses for scoring and protest resolution and may be posted on the IDOA website, </a:t>
            </a:r>
            <a:r>
              <a:rPr lang="en-US" sz="2000" u="sng" dirty="0">
                <a:solidFill>
                  <a:srgbClr val="0000FF"/>
                </a:solidFill>
                <a:latin typeface="Garamond" panose="02020404030301010803" pitchFamily="18" charset="0"/>
                <a:ea typeface="Calibri"/>
                <a:cs typeface="Calibri"/>
                <a:sym typeface="Calibri"/>
                <a:hlinkClick r:id="rId3">
                  <a:extLst>
                    <a:ext uri="{A12FA001-AC4F-418D-AE19-62706E023703}">
                      <ahyp:hlinkClr xmlns:ahyp="http://schemas.microsoft.com/office/drawing/2018/hyperlinkcolor" val="tx"/>
                    </a:ext>
                  </a:extLst>
                </a:hlinkClick>
              </a:rPr>
              <a:t>https://www.in.gov/idoa/procurement/award-recommendations/</a:t>
            </a:r>
            <a:r>
              <a:rPr lang="en-US" sz="2000" dirty="0">
                <a:solidFill>
                  <a:srgbClr val="000000"/>
                </a:solidFill>
                <a:latin typeface="Garamond" panose="02020404030301010803" pitchFamily="18" charset="0"/>
                <a:ea typeface="Calibri"/>
                <a:cs typeface="Calibri"/>
                <a:sym typeface="Calibri"/>
              </a:rPr>
              <a:t> if recommended for selection. The proposal must follow the format indicated in </a:t>
            </a:r>
            <a:r>
              <a:rPr lang="en-US" sz="2000" u="sng" dirty="0">
                <a:solidFill>
                  <a:schemeClr val="dk1"/>
                </a:solidFill>
                <a:latin typeface="Garamond" panose="02020404030301010803" pitchFamily="18" charset="0"/>
                <a:ea typeface="Calibri"/>
                <a:cs typeface="Calibri"/>
                <a:sym typeface="Calibri"/>
                <a:hlinkClick r:id="rId4">
                  <a:extLst>
                    <a:ext uri="{A12FA001-AC4F-418D-AE19-62706E023703}">
                      <ahyp:hlinkClr xmlns:ahyp="http://schemas.microsoft.com/office/drawing/2018/hyperlinkcolor" val="tx"/>
                    </a:ext>
                  </a:extLst>
                </a:hlinkClick>
              </a:rPr>
              <a:t>Section Two</a:t>
            </a:r>
            <a:r>
              <a:rPr lang="en-US" sz="2000" dirty="0">
                <a:solidFill>
                  <a:schemeClr val="dk1"/>
                </a:solidFill>
                <a:latin typeface="Garamond" panose="02020404030301010803" pitchFamily="18" charset="0"/>
                <a:ea typeface="Calibri"/>
                <a:cs typeface="Calibri"/>
                <a:sym typeface="Calibri"/>
              </a:rPr>
              <a:t> </a:t>
            </a:r>
            <a:r>
              <a:rPr lang="en-US" sz="2000" dirty="0">
                <a:solidFill>
                  <a:srgbClr val="000000"/>
                </a:solidFill>
                <a:latin typeface="Garamond" panose="02020404030301010803" pitchFamily="18" charset="0"/>
                <a:ea typeface="Calibri"/>
                <a:cs typeface="Calibri"/>
                <a:sym typeface="Calibri"/>
              </a:rPr>
              <a:t>of the RFP document. No other method of submission will be accepted.  Unnecessarily elaborate brochures or other presentations, beyond those necessary to present a complete and effective proposal, are not desired.   </a:t>
            </a:r>
            <a:endParaRPr lang="en-US" dirty="0">
              <a:latin typeface="Garamond" panose="02020404030301010803" pitchFamily="18" charset="0"/>
            </a:endParaRPr>
          </a:p>
          <a:p>
            <a:pPr marL="384038" lvl="0" indent="-280723" algn="l" rtl="0">
              <a:lnSpc>
                <a:spcPct val="94000"/>
              </a:lnSpc>
              <a:spcBef>
                <a:spcPts val="0"/>
              </a:spcBef>
              <a:spcAft>
                <a:spcPts val="0"/>
              </a:spcAft>
              <a:buClr>
                <a:srgbClr val="101D49"/>
              </a:buClr>
              <a:buSzPct val="100000"/>
              <a:buNone/>
            </a:pPr>
            <a:endParaRPr lang="en-US" sz="2000" dirty="0">
              <a:solidFill>
                <a:srgbClr val="000000"/>
              </a:solidFill>
              <a:latin typeface="Garamond" panose="02020404030301010803" pitchFamily="18" charset="0"/>
              <a:ea typeface="Calibri"/>
              <a:cs typeface="Calibri"/>
              <a:sym typeface="Calibri"/>
            </a:endParaRPr>
          </a:p>
          <a:p>
            <a:pPr marL="0" marR="0" lvl="0" indent="-31" algn="l" rtl="0">
              <a:lnSpc>
                <a:spcPct val="94000"/>
              </a:lnSpc>
              <a:spcBef>
                <a:spcPts val="0"/>
              </a:spcBef>
              <a:spcAft>
                <a:spcPts val="0"/>
              </a:spcAft>
              <a:buClr>
                <a:srgbClr val="000000"/>
              </a:buClr>
              <a:buSzPct val="100000"/>
              <a:buChar char="■"/>
            </a:pPr>
            <a:r>
              <a:rPr lang="en-US" sz="2000" dirty="0">
                <a:solidFill>
                  <a:srgbClr val="000000"/>
                </a:solidFill>
                <a:latin typeface="Garamond" panose="02020404030301010803" pitchFamily="18" charset="0"/>
                <a:ea typeface="Calibri"/>
                <a:cs typeface="Calibri"/>
                <a:sym typeface="Calibri"/>
              </a:rPr>
              <a:t>Multi-Factor Authentication:  </a:t>
            </a:r>
            <a:r>
              <a:rPr lang="en-US" sz="2000" u="sng" dirty="0">
                <a:solidFill>
                  <a:srgbClr val="0000FF"/>
                </a:solidFill>
                <a:latin typeface="Garamond" panose="02020404030301010803" pitchFamily="18" charset="0"/>
                <a:ea typeface="Calibri"/>
                <a:cs typeface="Calibri"/>
                <a:sym typeface="Calibri"/>
                <a:hlinkClick r:id="rId5">
                  <a:extLst>
                    <a:ext uri="{A12FA001-AC4F-418D-AE19-62706E023703}">
                      <ahyp:hlinkClr xmlns:ahyp="http://schemas.microsoft.com/office/drawing/2018/hyperlinkcolor" val="tx"/>
                    </a:ext>
                  </a:extLst>
                </a:hlinkClick>
              </a:rPr>
              <a:t>https://www.in.gov/iot/customer-service/myshareingov/multi-factor-authentication/</a:t>
            </a:r>
            <a:endParaRPr lang="en-US" sz="2000" u="sng" dirty="0">
              <a:solidFill>
                <a:srgbClr val="0000FF"/>
              </a:solidFill>
              <a:latin typeface="Garamond" panose="02020404030301010803" pitchFamily="18" charset="0"/>
              <a:ea typeface="Calibri"/>
              <a:cs typeface="Calibri"/>
              <a:sym typeface="Calibri"/>
            </a:endParaRPr>
          </a:p>
          <a:p>
            <a:pPr marL="0" marR="0" lvl="0" indent="103314" algn="l" rtl="0">
              <a:lnSpc>
                <a:spcPct val="94000"/>
              </a:lnSpc>
              <a:spcBef>
                <a:spcPts val="0"/>
              </a:spcBef>
              <a:spcAft>
                <a:spcPts val="0"/>
              </a:spcAft>
              <a:buClr>
                <a:schemeClr val="dk2"/>
              </a:buClr>
              <a:buSzPct val="100000"/>
              <a:buNone/>
            </a:pPr>
            <a:endParaRPr lang="en-US" sz="2000" u="sng" dirty="0">
              <a:solidFill>
                <a:srgbClr val="0000FF"/>
              </a:solidFill>
              <a:latin typeface="Garamond" panose="02020404030301010803" pitchFamily="18" charset="0"/>
              <a:ea typeface="Calibri"/>
              <a:cs typeface="Calibri"/>
              <a:sym typeface="Calibri"/>
            </a:endParaRPr>
          </a:p>
          <a:p>
            <a:pPr marL="0" lvl="0" indent="-31" algn="l" rtl="0">
              <a:lnSpc>
                <a:spcPct val="94000"/>
              </a:lnSpc>
              <a:spcBef>
                <a:spcPts val="0"/>
              </a:spcBef>
              <a:spcAft>
                <a:spcPts val="0"/>
              </a:spcAft>
              <a:buClr>
                <a:srgbClr val="000000"/>
              </a:buClr>
              <a:buSzPct val="100000"/>
              <a:buChar char="■"/>
            </a:pPr>
            <a:r>
              <a:rPr lang="en-US" sz="2000" dirty="0">
                <a:solidFill>
                  <a:srgbClr val="000000"/>
                </a:solidFill>
                <a:latin typeface="Garamond" panose="02020404030301010803" pitchFamily="18" charset="0"/>
                <a:ea typeface="Calibri"/>
                <a:cs typeface="Calibri"/>
                <a:sym typeface="Calibri"/>
              </a:rPr>
              <a:t>Supplier Portal:  </a:t>
            </a:r>
            <a:r>
              <a:rPr lang="en-US" sz="2000" u="sng" dirty="0">
                <a:solidFill>
                  <a:srgbClr val="0000FF"/>
                </a:solidFill>
                <a:latin typeface="Garamond" panose="02020404030301010803" pitchFamily="18" charset="0"/>
                <a:ea typeface="Calibri"/>
                <a:cs typeface="Calibri"/>
                <a:sym typeface="Calibri"/>
                <a:hlinkClick r:id="rId6">
                  <a:extLst>
                    <a:ext uri="{A12FA001-AC4F-418D-AE19-62706E023703}">
                      <ahyp:hlinkClr xmlns:ahyp="http://schemas.microsoft.com/office/drawing/2018/hyperlinkcolor" val="tx"/>
                    </a:ext>
                  </a:extLst>
                </a:hlinkClick>
              </a:rPr>
              <a:t>https://www.in.gov/idoa/procurement/supplier-resource-center/requirements-to-do-business-with-the-state/bidder-profile-registration/</a:t>
            </a:r>
            <a:endParaRPr lang="en-US" sz="2000" u="sng" dirty="0">
              <a:solidFill>
                <a:srgbClr val="0000FF"/>
              </a:solidFill>
              <a:latin typeface="Garamond" panose="02020404030301010803" pitchFamily="18" charset="0"/>
              <a:ea typeface="Calibri"/>
              <a:cs typeface="Calibri"/>
              <a:sym typeface="Calibri"/>
            </a:endParaRPr>
          </a:p>
          <a:p>
            <a:pPr marL="0" lvl="0" indent="0" algn="l" rtl="0">
              <a:lnSpc>
                <a:spcPct val="94000"/>
              </a:lnSpc>
              <a:spcBef>
                <a:spcPts val="0"/>
              </a:spcBef>
              <a:spcAft>
                <a:spcPts val="0"/>
              </a:spcAft>
              <a:buClr>
                <a:schemeClr val="dk2"/>
              </a:buClr>
              <a:buSzPct val="100000"/>
              <a:buNone/>
            </a:pPr>
            <a:endParaRPr lang="en-US" sz="2000" dirty="0">
              <a:latin typeface="Garamond" panose="02020404030301010803" pitchFamily="18" charset="0"/>
              <a:ea typeface="Times New Roman"/>
              <a:cs typeface="Times New Roman"/>
              <a:sym typeface="Times New Roman"/>
            </a:endParaRPr>
          </a:p>
          <a:p>
            <a:pPr marL="0" lvl="0" indent="-31" algn="l" rtl="0">
              <a:lnSpc>
                <a:spcPct val="94000"/>
              </a:lnSpc>
              <a:spcBef>
                <a:spcPts val="0"/>
              </a:spcBef>
              <a:spcAft>
                <a:spcPts val="0"/>
              </a:spcAft>
              <a:buClr>
                <a:srgbClr val="000000"/>
              </a:buClr>
              <a:buSzPct val="100000"/>
              <a:buChar char="■"/>
            </a:pPr>
            <a:r>
              <a:rPr lang="en-US" sz="2000" dirty="0">
                <a:solidFill>
                  <a:srgbClr val="000000"/>
                </a:solidFill>
                <a:latin typeface="Garamond" panose="02020404030301010803" pitchFamily="18" charset="0"/>
                <a:ea typeface="Calibri"/>
                <a:cs typeface="Calibri"/>
                <a:sym typeface="Calibri"/>
              </a:rPr>
              <a:t>PDF guide on how to submit an electronic bid: </a:t>
            </a:r>
            <a:r>
              <a:rPr lang="en-US" sz="2000" u="sng" dirty="0">
                <a:solidFill>
                  <a:srgbClr val="0000FF"/>
                </a:solidFill>
                <a:latin typeface="Garamond" panose="02020404030301010803" pitchFamily="18" charset="0"/>
                <a:ea typeface="Calibri"/>
                <a:cs typeface="Calibri"/>
                <a:sym typeface="Calibri"/>
                <a:hlinkClick r:id="rId7">
                  <a:extLst>
                    <a:ext uri="{A12FA001-AC4F-418D-AE19-62706E023703}">
                      <ahyp:hlinkClr xmlns:ahyp="http://schemas.microsoft.com/office/drawing/2018/hyperlinkcolor" val="tx"/>
                    </a:ext>
                  </a:extLst>
                </a:hlinkClick>
              </a:rPr>
              <a:t>https://www.in.gov/idoa/procurement/supplier-resource-center/requirements-to-do-business-with-the-state/bidder-profile-registration/manage-my-bidder-profile/submitting-a-bid/</a:t>
            </a:r>
            <a:endParaRPr lang="en-US" sz="2000" dirty="0">
              <a:latin typeface="Garamond" panose="02020404030301010803" pitchFamily="18" charset="0"/>
              <a:ea typeface="Calibri"/>
              <a:cs typeface="Calibri"/>
              <a:sym typeface="Calibri"/>
            </a:endParaRPr>
          </a:p>
          <a:p>
            <a:pPr marL="384038" lvl="0" indent="-384069" algn="l" rtl="0">
              <a:lnSpc>
                <a:spcPct val="94000"/>
              </a:lnSpc>
              <a:spcBef>
                <a:spcPts val="1200"/>
              </a:spcBef>
              <a:spcAft>
                <a:spcPts val="0"/>
              </a:spcAft>
              <a:buClr>
                <a:srgbClr val="101D49"/>
              </a:buClr>
              <a:buSzPct val="100000"/>
              <a:buChar char="■"/>
            </a:pPr>
            <a:r>
              <a:rPr lang="en-US" sz="2000" b="1" dirty="0">
                <a:solidFill>
                  <a:srgbClr val="101D49"/>
                </a:solidFill>
                <a:latin typeface="Garamond" panose="02020404030301010803" pitchFamily="18" charset="0"/>
                <a:ea typeface="Calibri"/>
                <a:cs typeface="Calibri"/>
                <a:sym typeface="Calibri"/>
              </a:rPr>
              <a:t>You must be a registered bidder to submit a proposal. </a:t>
            </a:r>
          </a:p>
          <a:p>
            <a:pPr marL="384038" lvl="0" indent="-384069" algn="l" rtl="0">
              <a:lnSpc>
                <a:spcPct val="94000"/>
              </a:lnSpc>
              <a:spcBef>
                <a:spcPts val="1200"/>
              </a:spcBef>
              <a:spcAft>
                <a:spcPts val="0"/>
              </a:spcAft>
              <a:buClr>
                <a:srgbClr val="101D49"/>
              </a:buClr>
              <a:buSzPct val="100000"/>
              <a:buChar char="■"/>
            </a:pPr>
            <a:endParaRPr lang="en-US" sz="2000" dirty="0">
              <a:latin typeface="Garamond" panose="02020404030301010803" pitchFamily="18" charset="0"/>
              <a:ea typeface="Calibri"/>
              <a:cs typeface="Calibri"/>
              <a:sym typeface="Calibri"/>
            </a:endParaRPr>
          </a:p>
          <a:p>
            <a:pPr marL="0" lvl="0" indent="0" algn="l" rtl="0">
              <a:lnSpc>
                <a:spcPct val="94000"/>
              </a:lnSpc>
              <a:spcBef>
                <a:spcPts val="1200"/>
              </a:spcBef>
              <a:spcAft>
                <a:spcPts val="0"/>
              </a:spcAft>
              <a:buClr>
                <a:srgbClr val="FF0000"/>
              </a:buClr>
              <a:buSzPct val="100000"/>
              <a:buNone/>
            </a:pPr>
            <a:r>
              <a:rPr lang="en-US" sz="2000" b="1" dirty="0">
                <a:solidFill>
                  <a:srgbClr val="FF0000"/>
                </a:solidFill>
                <a:latin typeface="Garamond" panose="02020404030301010803" pitchFamily="18" charset="0"/>
                <a:ea typeface="Calibri"/>
                <a:cs typeface="Calibri"/>
                <a:sym typeface="Calibri"/>
              </a:rPr>
              <a:t>It is your responsibility to ensure that all required documents and forms are submitted prior to the due dates. Failure to complete or submit required documents and forms may result in disqualification or loss of points. </a:t>
            </a:r>
            <a:endParaRPr lang="en-US" sz="2000" dirty="0">
              <a:latin typeface="Garamond" panose="02020404030301010803" pitchFamily="18" charset="0"/>
              <a:ea typeface="Calibri"/>
              <a:cs typeface="Calibri"/>
              <a:sym typeface="Calibri"/>
            </a:endParaRPr>
          </a:p>
          <a:p>
            <a:endParaRPr lang="en-US" dirty="0"/>
          </a:p>
        </p:txBody>
      </p:sp>
    </p:spTree>
    <p:extLst>
      <p:ext uri="{BB962C8B-B14F-4D97-AF65-F5344CB8AC3E}">
        <p14:creationId xmlns:p14="http://schemas.microsoft.com/office/powerpoint/2010/main" val="12639799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0AEC2-11F4-A7E5-B0E2-A048CB286A49}"/>
              </a:ext>
            </a:extLst>
          </p:cNvPr>
          <p:cNvSpPr>
            <a:spLocks noGrp="1"/>
          </p:cNvSpPr>
          <p:nvPr>
            <p:ph type="title"/>
          </p:nvPr>
        </p:nvSpPr>
        <p:spPr/>
        <p:txBody>
          <a:bodyPr/>
          <a:lstStyle/>
          <a:p>
            <a:r>
              <a:rPr lang="en-US" sz="3600" dirty="0">
                <a:latin typeface="Garamond" panose="02020404030301010803" pitchFamily="18" charset="0"/>
              </a:rPr>
              <a:t>Additional Information</a:t>
            </a:r>
          </a:p>
        </p:txBody>
      </p:sp>
      <p:sp>
        <p:nvSpPr>
          <p:cNvPr id="3" name="Content Placeholder 2">
            <a:extLst>
              <a:ext uri="{FF2B5EF4-FFF2-40B4-BE49-F238E27FC236}">
                <a16:creationId xmlns:a16="http://schemas.microsoft.com/office/drawing/2014/main" id="{9821FF93-F20F-0D5C-04BD-F9DDF6A8C79A}"/>
              </a:ext>
            </a:extLst>
          </p:cNvPr>
          <p:cNvSpPr>
            <a:spLocks noGrp="1"/>
          </p:cNvSpPr>
          <p:nvPr>
            <p:ph idx="1"/>
          </p:nvPr>
        </p:nvSpPr>
        <p:spPr>
          <a:xfrm>
            <a:off x="1371600" y="1700018"/>
            <a:ext cx="9601200" cy="3932686"/>
          </a:xfrm>
        </p:spPr>
        <p:txBody>
          <a:bodyPr>
            <a:normAutofit/>
          </a:bodyPr>
          <a:lstStyle/>
          <a:p>
            <a:pPr marL="342900" lvl="0" indent="-342900" algn="ctr" rtl="0">
              <a:lnSpc>
                <a:spcPct val="80000"/>
              </a:lnSpc>
              <a:spcBef>
                <a:spcPts val="0"/>
              </a:spcBef>
              <a:spcAft>
                <a:spcPts val="0"/>
              </a:spcAft>
              <a:buClr>
                <a:schemeClr val="dk1"/>
              </a:buClr>
              <a:buSzPts val="1800"/>
              <a:buNone/>
            </a:pPr>
            <a:r>
              <a:rPr lang="en-US" sz="1600" b="1" dirty="0">
                <a:solidFill>
                  <a:schemeClr val="dk1"/>
                </a:solidFill>
                <a:latin typeface="Garamond" panose="02020404030301010803" pitchFamily="18" charset="0"/>
              </a:rPr>
              <a:t>IDOA PROCUREMENT LINKS AND NUMBERS</a:t>
            </a:r>
            <a:endParaRPr lang="en-US" sz="1600" b="1" u="sng" dirty="0">
              <a:solidFill>
                <a:schemeClr val="dk1"/>
              </a:solidFill>
              <a:latin typeface="Garamond" panose="02020404030301010803" pitchFamily="18" charset="0"/>
              <a:hlinkClick r:id="rId2">
                <a:extLst>
                  <a:ext uri="{A12FA001-AC4F-418D-AE19-62706E023703}">
                    <ahyp:hlinkClr xmlns:ahyp="http://schemas.microsoft.com/office/drawing/2018/hyperlinkcolor" val="tx"/>
                  </a:ext>
                </a:extLst>
              </a:hlinkClick>
            </a:endParaRPr>
          </a:p>
          <a:p>
            <a:pPr marL="342900" lvl="0" indent="-342900" algn="ctr" rtl="0">
              <a:lnSpc>
                <a:spcPct val="80000"/>
              </a:lnSpc>
              <a:spcBef>
                <a:spcPts val="360"/>
              </a:spcBef>
              <a:spcAft>
                <a:spcPts val="0"/>
              </a:spcAft>
              <a:buClr>
                <a:srgbClr val="4C7C99"/>
              </a:buClr>
              <a:buSzPts val="1800"/>
              <a:buNone/>
            </a:pPr>
            <a:r>
              <a:rPr lang="en-US" sz="1600" u="sng" dirty="0">
                <a:solidFill>
                  <a:srgbClr val="4C7C99"/>
                </a:solidFill>
                <a:latin typeface="Garamond" panose="02020404030301010803" pitchFamily="18" charset="0"/>
                <a:hlinkClick r:id="rId2">
                  <a:extLst>
                    <a:ext uri="{A12FA001-AC4F-418D-AE19-62706E023703}">
                      <ahyp:hlinkClr xmlns:ahyp="http://schemas.microsoft.com/office/drawing/2018/hyperlinkcolor" val="tx"/>
                    </a:ext>
                  </a:extLst>
                </a:hlinkClick>
              </a:rPr>
              <a:t>http://www.in.gov/idoa/2354.htm</a:t>
            </a:r>
            <a:endParaRPr lang="en-US" sz="1600" dirty="0">
              <a:solidFill>
                <a:srgbClr val="4C7C99"/>
              </a:solidFill>
              <a:latin typeface="Garamond" panose="02020404030301010803" pitchFamily="18" charset="0"/>
            </a:endParaRPr>
          </a:p>
          <a:p>
            <a:pPr marL="342900" lvl="0" indent="-342900" algn="ctr" rtl="0">
              <a:lnSpc>
                <a:spcPct val="80000"/>
              </a:lnSpc>
              <a:spcBef>
                <a:spcPts val="360"/>
              </a:spcBef>
              <a:spcAft>
                <a:spcPts val="0"/>
              </a:spcAft>
              <a:buClr>
                <a:schemeClr val="dk2"/>
              </a:buClr>
              <a:buSzPts val="1800"/>
              <a:buNone/>
            </a:pPr>
            <a:endParaRPr lang="en-US" sz="1600" dirty="0">
              <a:solidFill>
                <a:schemeClr val="dk1"/>
              </a:solidFill>
              <a:latin typeface="Garamond" panose="02020404030301010803" pitchFamily="18" charset="0"/>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600" dirty="0">
                <a:solidFill>
                  <a:schemeClr val="dk1"/>
                </a:solidFill>
                <a:latin typeface="Garamond" panose="02020404030301010803" pitchFamily="18" charset="0"/>
              </a:rPr>
              <a:t>Link to the developing for bidder registry with IDOA and Secretary of State.</a:t>
            </a:r>
            <a:endParaRPr lang="en-US" sz="1800" dirty="0">
              <a:latin typeface="Garamond" panose="02020404030301010803" pitchFamily="18" charset="0"/>
            </a:endParaRPr>
          </a:p>
          <a:p>
            <a:pPr marL="514350" lvl="1" indent="0" algn="l" rtl="0">
              <a:lnSpc>
                <a:spcPct val="80000"/>
              </a:lnSpc>
              <a:spcBef>
                <a:spcPts val="360"/>
              </a:spcBef>
              <a:spcAft>
                <a:spcPts val="0"/>
              </a:spcAft>
              <a:buClr>
                <a:srgbClr val="4C7C99"/>
              </a:buClr>
              <a:buSzPts val="1800"/>
              <a:buNone/>
            </a:pPr>
            <a:r>
              <a:rPr lang="en-US" sz="1600" i="0" u="sng" dirty="0">
                <a:solidFill>
                  <a:srgbClr val="4C7C99"/>
                </a:solidFill>
                <a:latin typeface="Garamond" panose="02020404030301010803" pitchFamily="18" charset="0"/>
                <a:hlinkClick r:id="rId3">
                  <a:extLst>
                    <a:ext uri="{A12FA001-AC4F-418D-AE19-62706E023703}">
                      <ahyp:hlinkClr xmlns:ahyp="http://schemas.microsoft.com/office/drawing/2018/hyperlinkcolor" val="tx"/>
                    </a:ext>
                  </a:extLst>
                </a:hlinkClick>
              </a:rPr>
              <a:t>http://www.in.gov/idoa/2464.htm</a:t>
            </a:r>
            <a:endParaRPr lang="en-US" sz="1600" i="0" dirty="0">
              <a:solidFill>
                <a:srgbClr val="4C7C99"/>
              </a:solidFill>
              <a:latin typeface="Garamond" panose="02020404030301010803" pitchFamily="18" charset="0"/>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600" dirty="0">
                <a:solidFill>
                  <a:schemeClr val="dk1"/>
                </a:solidFill>
                <a:latin typeface="Garamond" panose="02020404030301010803" pitchFamily="18" charset="0"/>
              </a:rPr>
              <a:t>Secretary of State of Indiana:</a:t>
            </a:r>
            <a:endParaRPr lang="en-US" sz="1800" dirty="0">
              <a:latin typeface="Garamond" panose="02020404030301010803" pitchFamily="18" charset="0"/>
            </a:endParaRPr>
          </a:p>
          <a:p>
            <a:pPr marL="514350" lvl="1" indent="0" algn="l" rtl="0">
              <a:lnSpc>
                <a:spcPct val="80000"/>
              </a:lnSpc>
              <a:spcBef>
                <a:spcPts val="360"/>
              </a:spcBef>
              <a:spcAft>
                <a:spcPts val="0"/>
              </a:spcAft>
              <a:buClr>
                <a:schemeClr val="dk1"/>
              </a:buClr>
              <a:buSzPts val="1800"/>
              <a:buNone/>
            </a:pPr>
            <a:r>
              <a:rPr lang="en-US" sz="1600" i="0" dirty="0">
                <a:solidFill>
                  <a:schemeClr val="dk1"/>
                </a:solidFill>
                <a:latin typeface="Garamond" panose="02020404030301010803" pitchFamily="18" charset="0"/>
              </a:rPr>
              <a:t>Can be reached at (317) 232-6576 for registration assistance. </a:t>
            </a:r>
            <a:r>
              <a:rPr lang="en-US" sz="1600" i="0" u="sng" dirty="0">
                <a:solidFill>
                  <a:srgbClr val="4C7C99"/>
                </a:solidFill>
                <a:latin typeface="Garamond" panose="02020404030301010803" pitchFamily="18" charset="0"/>
                <a:hlinkClick r:id="rId4">
                  <a:extLst>
                    <a:ext uri="{A12FA001-AC4F-418D-AE19-62706E023703}">
                      <ahyp:hlinkClr xmlns:ahyp="http://schemas.microsoft.com/office/drawing/2018/hyperlinkcolor" val="tx"/>
                    </a:ext>
                  </a:extLst>
                </a:hlinkClick>
              </a:rPr>
              <a:t>www.in.gov/sos</a:t>
            </a:r>
            <a:endParaRPr lang="en-US" sz="1600" i="0" dirty="0">
              <a:solidFill>
                <a:srgbClr val="4C7C99"/>
              </a:solidFill>
              <a:latin typeface="Garamond" panose="02020404030301010803" pitchFamily="18" charset="0"/>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600" dirty="0">
                <a:solidFill>
                  <a:schemeClr val="dk1"/>
                </a:solidFill>
                <a:latin typeface="Garamond" panose="02020404030301010803" pitchFamily="18" charset="0"/>
              </a:rPr>
              <a:t>See Vendor and Supplier Resource Center:</a:t>
            </a:r>
            <a:endParaRPr lang="en-US" sz="1800" dirty="0">
              <a:latin typeface="Garamond" panose="02020404030301010803" pitchFamily="18" charset="0"/>
            </a:endParaRPr>
          </a:p>
          <a:p>
            <a:pPr marL="514350" lvl="1" indent="0" algn="l" rtl="0">
              <a:lnSpc>
                <a:spcPct val="80000"/>
              </a:lnSpc>
              <a:spcBef>
                <a:spcPts val="360"/>
              </a:spcBef>
              <a:spcAft>
                <a:spcPts val="0"/>
              </a:spcAft>
              <a:buClr>
                <a:srgbClr val="4C7C99"/>
              </a:buClr>
              <a:buSzPts val="1800"/>
              <a:buNone/>
            </a:pPr>
            <a:r>
              <a:rPr lang="en-US" sz="1600" i="0" u="sng" dirty="0">
                <a:solidFill>
                  <a:srgbClr val="4C7C99"/>
                </a:solidFill>
                <a:latin typeface="Garamond" panose="02020404030301010803" pitchFamily="18" charset="0"/>
                <a:hlinkClick r:id="rId5">
                  <a:extLst>
                    <a:ext uri="{A12FA001-AC4F-418D-AE19-62706E023703}">
                      <ahyp:hlinkClr xmlns:ahyp="http://schemas.microsoft.com/office/drawing/2018/hyperlinkcolor" val="tx"/>
                    </a:ext>
                  </a:extLst>
                </a:hlinkClick>
              </a:rPr>
              <a:t>http://www.in.gov/idoa/3106.htm</a:t>
            </a:r>
            <a:endParaRPr lang="en-US" sz="1600" i="0" dirty="0">
              <a:solidFill>
                <a:srgbClr val="4C7C99"/>
              </a:solidFill>
              <a:latin typeface="Garamond" panose="02020404030301010803" pitchFamily="18" charset="0"/>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600" dirty="0">
                <a:solidFill>
                  <a:schemeClr val="dk1"/>
                </a:solidFill>
                <a:latin typeface="Garamond" panose="02020404030301010803" pitchFamily="18" charset="0"/>
              </a:rPr>
              <a:t>Minority and Women Owned Business Enterprises:</a:t>
            </a:r>
            <a:endParaRPr lang="en-US" sz="1800" dirty="0">
              <a:latin typeface="Garamond" panose="02020404030301010803" pitchFamily="18" charset="0"/>
            </a:endParaRPr>
          </a:p>
          <a:p>
            <a:pPr marL="530339" lvl="1" indent="0" algn="l" rtl="0">
              <a:lnSpc>
                <a:spcPct val="80000"/>
              </a:lnSpc>
              <a:spcBef>
                <a:spcPts val="360"/>
              </a:spcBef>
              <a:spcAft>
                <a:spcPts val="0"/>
              </a:spcAft>
              <a:buClr>
                <a:schemeClr val="dk1"/>
              </a:buClr>
              <a:buSzPts val="1800"/>
              <a:buNone/>
            </a:pPr>
            <a:r>
              <a:rPr lang="en-US" sz="1600" i="0" dirty="0">
                <a:solidFill>
                  <a:schemeClr val="dk1"/>
                </a:solidFill>
                <a:latin typeface="Garamond" panose="02020404030301010803" pitchFamily="18" charset="0"/>
              </a:rPr>
              <a:t>Link to more information and full listing of IDOA Minority and Women Owned Businesses</a:t>
            </a:r>
            <a:endParaRPr lang="en-US" sz="1800" dirty="0">
              <a:latin typeface="Garamond" panose="02020404030301010803" pitchFamily="18" charset="0"/>
            </a:endParaRPr>
          </a:p>
          <a:p>
            <a:pPr marL="530339" lvl="1" indent="0" algn="l" rtl="0">
              <a:lnSpc>
                <a:spcPct val="80000"/>
              </a:lnSpc>
              <a:spcBef>
                <a:spcPts val="360"/>
              </a:spcBef>
              <a:spcAft>
                <a:spcPts val="0"/>
              </a:spcAft>
              <a:buClr>
                <a:srgbClr val="4C7C99"/>
              </a:buClr>
              <a:buSzPts val="1800"/>
              <a:buNone/>
            </a:pPr>
            <a:r>
              <a:rPr lang="en-US" sz="1600" i="0" u="sng" dirty="0">
                <a:solidFill>
                  <a:srgbClr val="4C7C99"/>
                </a:solidFill>
                <a:latin typeface="Garamond" panose="02020404030301010803" pitchFamily="18" charset="0"/>
                <a:hlinkClick r:id="rId6">
                  <a:extLst>
                    <a:ext uri="{A12FA001-AC4F-418D-AE19-62706E023703}">
                      <ahyp:hlinkClr xmlns:ahyp="http://schemas.microsoft.com/office/drawing/2018/hyperlinkcolor" val="tx"/>
                    </a:ext>
                  </a:extLst>
                </a:hlinkClick>
              </a:rPr>
              <a:t>http://www.in.gov/idoa/2352.htm</a:t>
            </a:r>
            <a:endParaRPr lang="en-US" sz="1600" i="0" dirty="0">
              <a:solidFill>
                <a:srgbClr val="4C7C99"/>
              </a:solidFill>
              <a:latin typeface="Garamond" panose="02020404030301010803" pitchFamily="18" charset="0"/>
            </a:endParaRPr>
          </a:p>
          <a:p>
            <a:pPr marL="342900" lvl="0" indent="-342900" algn="l" rtl="0">
              <a:lnSpc>
                <a:spcPct val="80000"/>
              </a:lnSpc>
              <a:spcBef>
                <a:spcPts val="360"/>
              </a:spcBef>
              <a:spcAft>
                <a:spcPts val="0"/>
              </a:spcAft>
              <a:buClr>
                <a:schemeClr val="dk1"/>
              </a:buClr>
              <a:buSzPts val="1800"/>
              <a:buFont typeface="Libre Franklin"/>
              <a:buAutoNum type="alphaUcPeriod"/>
            </a:pPr>
            <a:r>
              <a:rPr lang="en-US" sz="1600" dirty="0">
                <a:solidFill>
                  <a:schemeClr val="dk1"/>
                </a:solidFill>
                <a:latin typeface="Garamond" panose="02020404030301010803" pitchFamily="18" charset="0"/>
              </a:rPr>
              <a:t>RFP posting and updates:</a:t>
            </a:r>
            <a:endParaRPr lang="en-US" sz="1800" dirty="0">
              <a:latin typeface="Garamond" panose="02020404030301010803" pitchFamily="18" charset="0"/>
            </a:endParaRPr>
          </a:p>
          <a:p>
            <a:pPr marL="530339" lvl="1" indent="0" algn="l" rtl="0">
              <a:lnSpc>
                <a:spcPct val="80000"/>
              </a:lnSpc>
              <a:spcBef>
                <a:spcPts val="360"/>
              </a:spcBef>
              <a:spcAft>
                <a:spcPts val="0"/>
              </a:spcAft>
              <a:buClr>
                <a:schemeClr val="dk1"/>
              </a:buClr>
              <a:buSzPts val="1800"/>
              <a:buNone/>
            </a:pPr>
            <a:r>
              <a:rPr lang="en-US" sz="1600" i="0" dirty="0">
                <a:solidFill>
                  <a:schemeClr val="dk1"/>
                </a:solidFill>
                <a:latin typeface="Garamond" panose="02020404030301010803" pitchFamily="18" charset="0"/>
              </a:rPr>
              <a:t>Go to </a:t>
            </a:r>
            <a:r>
              <a:rPr lang="en-US" sz="1600" i="0" u="sng" dirty="0">
                <a:solidFill>
                  <a:srgbClr val="4C7C99"/>
                </a:solidFill>
                <a:latin typeface="Garamond" panose="02020404030301010803" pitchFamily="18" charset="0"/>
                <a:hlinkClick r:id="rId7">
                  <a:extLst>
                    <a:ext uri="{A12FA001-AC4F-418D-AE19-62706E023703}">
                      <ahyp:hlinkClr xmlns:ahyp="http://schemas.microsoft.com/office/drawing/2018/hyperlinkcolor" val="tx"/>
                    </a:ext>
                  </a:extLst>
                </a:hlinkClick>
              </a:rPr>
              <a:t>http://www.in.gov/idoa/2354.htm</a:t>
            </a:r>
            <a:r>
              <a:rPr lang="en-US" sz="1600" i="0" dirty="0">
                <a:solidFill>
                  <a:srgbClr val="4C7C99"/>
                </a:solidFill>
                <a:latin typeface="Garamond" panose="02020404030301010803" pitchFamily="18" charset="0"/>
              </a:rPr>
              <a:t> </a:t>
            </a:r>
            <a:r>
              <a:rPr lang="en-US" sz="1600" i="0" dirty="0">
                <a:solidFill>
                  <a:schemeClr val="dk1"/>
                </a:solidFill>
                <a:latin typeface="Garamond" panose="02020404030301010803" pitchFamily="18" charset="0"/>
              </a:rPr>
              <a:t>(select “Current Opportunities” link) </a:t>
            </a:r>
            <a:endParaRPr lang="en-US" sz="1800" dirty="0">
              <a:latin typeface="Garamond" panose="02020404030301010803" pitchFamily="18" charset="0"/>
            </a:endParaRPr>
          </a:p>
          <a:p>
            <a:pPr marL="530339" lvl="1" indent="0" algn="l" rtl="0">
              <a:lnSpc>
                <a:spcPct val="80000"/>
              </a:lnSpc>
              <a:spcBef>
                <a:spcPts val="0"/>
              </a:spcBef>
              <a:spcAft>
                <a:spcPts val="0"/>
              </a:spcAft>
              <a:buClr>
                <a:schemeClr val="dk1"/>
              </a:buClr>
              <a:buSzPts val="1800"/>
              <a:buNone/>
            </a:pPr>
            <a:r>
              <a:rPr lang="en-US" sz="1600" i="0" dirty="0">
                <a:solidFill>
                  <a:schemeClr val="dk1"/>
                </a:solidFill>
                <a:latin typeface="Garamond" panose="02020404030301010803" pitchFamily="18" charset="0"/>
              </a:rPr>
              <a:t>Scroll through table until you find desired RFP number on left-hand side and click the link.</a:t>
            </a:r>
            <a:endParaRPr lang="en-US" sz="1600" b="1" i="0" dirty="0">
              <a:latin typeface="Garamond" panose="02020404030301010803" pitchFamily="18" charset="0"/>
            </a:endParaRPr>
          </a:p>
          <a:p>
            <a:endParaRPr lang="en-US" dirty="0"/>
          </a:p>
        </p:txBody>
      </p:sp>
    </p:spTree>
    <p:extLst>
      <p:ext uri="{BB962C8B-B14F-4D97-AF65-F5344CB8AC3E}">
        <p14:creationId xmlns:p14="http://schemas.microsoft.com/office/powerpoint/2010/main" val="654106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9CE3A-67AA-CA5C-3C07-CCAC28A00641}"/>
              </a:ext>
            </a:extLst>
          </p:cNvPr>
          <p:cNvSpPr>
            <a:spLocks noGrp="1"/>
          </p:cNvSpPr>
          <p:nvPr>
            <p:ph type="title"/>
          </p:nvPr>
        </p:nvSpPr>
        <p:spPr/>
        <p:txBody>
          <a:bodyPr/>
          <a:lstStyle/>
          <a:p>
            <a:r>
              <a:rPr lang="en-US" sz="3600" dirty="0">
                <a:latin typeface="Garamond" panose="02020404030301010803" pitchFamily="18" charset="0"/>
              </a:rPr>
              <a:t>Questions</a:t>
            </a:r>
          </a:p>
        </p:txBody>
      </p:sp>
      <p:sp>
        <p:nvSpPr>
          <p:cNvPr id="3" name="Content Placeholder 2">
            <a:extLst>
              <a:ext uri="{FF2B5EF4-FFF2-40B4-BE49-F238E27FC236}">
                <a16:creationId xmlns:a16="http://schemas.microsoft.com/office/drawing/2014/main" id="{A0EEBC21-D186-195D-4BD5-7950FDEE5D80}"/>
              </a:ext>
            </a:extLst>
          </p:cNvPr>
          <p:cNvSpPr>
            <a:spLocks noGrp="1"/>
          </p:cNvSpPr>
          <p:nvPr>
            <p:ph idx="1"/>
          </p:nvPr>
        </p:nvSpPr>
        <p:spPr>
          <a:xfrm>
            <a:off x="1371600" y="2212848"/>
            <a:ext cx="9601200" cy="2973347"/>
          </a:xfrm>
        </p:spPr>
        <p:txBody>
          <a:bodyPr/>
          <a:lstStyle/>
          <a:p>
            <a:pPr marL="384038" lvl="0" indent="-384038" algn="l" rtl="0">
              <a:lnSpc>
                <a:spcPct val="94000"/>
              </a:lnSpc>
              <a:spcBef>
                <a:spcPts val="0"/>
              </a:spcBef>
              <a:spcAft>
                <a:spcPts val="0"/>
              </a:spcAft>
              <a:buClr>
                <a:srgbClr val="101D49"/>
              </a:buClr>
              <a:buSzPts val="2400"/>
              <a:buFont typeface="Noto Sans Symbols"/>
              <a:buChar char="▪"/>
            </a:pPr>
            <a:r>
              <a:rPr lang="en-US" sz="1800" dirty="0">
                <a:solidFill>
                  <a:srgbClr val="101D49"/>
                </a:solidFill>
              </a:rPr>
              <a:t>All questions/inquiries should be submitted using the Q&amp;A Template (Attachment G) based on the process outlined in Section 1.7 of the RFP Main Document.</a:t>
            </a:r>
            <a:br>
              <a:rPr lang="en-US" sz="2000" dirty="0">
                <a:solidFill>
                  <a:srgbClr val="101D49"/>
                </a:solidFill>
              </a:rPr>
            </a:br>
            <a:endParaRPr lang="en-US" sz="2000" dirty="0">
              <a:solidFill>
                <a:srgbClr val="101D49"/>
              </a:solidFill>
            </a:endParaRPr>
          </a:p>
          <a:p>
            <a:pPr marL="384038" lvl="0" indent="-384038" algn="l" rtl="0">
              <a:lnSpc>
                <a:spcPct val="94000"/>
              </a:lnSpc>
              <a:spcBef>
                <a:spcPts val="1200"/>
              </a:spcBef>
              <a:spcAft>
                <a:spcPts val="0"/>
              </a:spcAft>
              <a:buClr>
                <a:srgbClr val="101D49"/>
              </a:buClr>
              <a:buSzPts val="2400"/>
              <a:buFont typeface="Noto Sans Symbols"/>
              <a:buChar char="▪"/>
            </a:pPr>
            <a:r>
              <a:rPr lang="en-US" sz="1800" b="1" dirty="0">
                <a:solidFill>
                  <a:srgbClr val="101D49"/>
                </a:solidFill>
                <a:latin typeface="Calibri"/>
                <a:ea typeface="Calibri"/>
                <a:cs typeface="Calibri"/>
                <a:sym typeface="Calibri"/>
              </a:rPr>
              <a:t>Reminder</a:t>
            </a:r>
            <a:r>
              <a:rPr lang="en-US" sz="1800" dirty="0">
                <a:solidFill>
                  <a:srgbClr val="101D49"/>
                </a:solidFill>
                <a:latin typeface="Calibri"/>
                <a:ea typeface="Calibri"/>
                <a:cs typeface="Calibri"/>
                <a:sym typeface="Calibri"/>
              </a:rPr>
              <a:t>: If interested, send a Pre-Proposal Network Opportunities Form (Attachment I) via email, to </a:t>
            </a:r>
            <a:r>
              <a:rPr lang="en-US" sz="1800" u="sng" dirty="0">
                <a:solidFill>
                  <a:srgbClr val="0000FF"/>
                </a:solidFill>
                <a:latin typeface="Calibri"/>
                <a:ea typeface="Calibri"/>
                <a:cs typeface="Calibri"/>
                <a:sym typeface="Calibri"/>
                <a:hlinkClick r:id="rId2">
                  <a:extLst>
                    <a:ext uri="{A12FA001-AC4F-418D-AE19-62706E023703}">
                      <ahyp:hlinkClr xmlns:ahyp="http://schemas.microsoft.com/office/drawing/2018/hyperlinkcolor" val="tx"/>
                    </a:ext>
                  </a:extLst>
                </a:hlinkClick>
              </a:rPr>
              <a:t>rfp@idoa.in.gov</a:t>
            </a:r>
            <a:r>
              <a:rPr lang="en-US" sz="1800" dirty="0">
                <a:solidFill>
                  <a:schemeClr val="dk1"/>
                </a:solidFill>
                <a:latin typeface="Calibri"/>
                <a:ea typeface="Calibri"/>
                <a:cs typeface="Calibri"/>
                <a:sym typeface="Calibri"/>
              </a:rPr>
              <a:t> </a:t>
            </a:r>
            <a:r>
              <a:rPr lang="en-US" sz="1800" dirty="0">
                <a:solidFill>
                  <a:srgbClr val="101D49"/>
                </a:solidFill>
                <a:latin typeface="Calibri"/>
                <a:ea typeface="Calibri"/>
                <a:cs typeface="Calibri"/>
                <a:sym typeface="Calibri"/>
              </a:rPr>
              <a:t>by on</a:t>
            </a:r>
            <a:r>
              <a:rPr lang="en-US" sz="1800" dirty="0">
                <a:solidFill>
                  <a:srgbClr val="101D49"/>
                </a:solidFill>
              </a:rPr>
              <a:t> </a:t>
            </a:r>
            <a:r>
              <a:rPr lang="en-US" sz="1800" dirty="0">
                <a:solidFill>
                  <a:srgbClr val="FF0000"/>
                </a:solidFill>
              </a:rPr>
              <a:t>Wednesday, 2/12/2025.</a:t>
            </a:r>
            <a:endParaRPr lang="en-US" sz="1800" dirty="0"/>
          </a:p>
          <a:p>
            <a:endParaRPr lang="en-US" dirty="0"/>
          </a:p>
        </p:txBody>
      </p:sp>
    </p:spTree>
    <p:extLst>
      <p:ext uri="{BB962C8B-B14F-4D97-AF65-F5344CB8AC3E}">
        <p14:creationId xmlns:p14="http://schemas.microsoft.com/office/powerpoint/2010/main" val="1534034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Purpose of the RFP</a:t>
            </a:r>
          </a:p>
        </p:txBody>
      </p:sp>
      <p:sp>
        <p:nvSpPr>
          <p:cNvPr id="6" name="Content Placeholder 5"/>
          <p:cNvSpPr>
            <a:spLocks noGrp="1"/>
          </p:cNvSpPr>
          <p:nvPr>
            <p:ph idx="1"/>
          </p:nvPr>
        </p:nvSpPr>
        <p:spPr>
          <a:xfrm>
            <a:off x="1371599" y="1955409"/>
            <a:ext cx="9741877" cy="3657599"/>
          </a:xfrm>
        </p:spPr>
        <p:txBody>
          <a:bodyPr>
            <a:normAutofit/>
          </a:bodyPr>
          <a:lstStyle/>
          <a:p>
            <a:pPr marL="0" indent="0">
              <a:buNone/>
            </a:pPr>
            <a:r>
              <a:rPr lang="en-US" sz="2400" dirty="0">
                <a:solidFill>
                  <a:srgbClr val="101D49"/>
                </a:solidFill>
                <a:latin typeface="Garamond" panose="02020404030301010803" pitchFamily="18" charset="0"/>
                <a:ea typeface="Times New Roman" panose="02020603050405020304" pitchFamily="18" charset="0"/>
              </a:rPr>
              <a:t>The purpose of this RFP is to select a Respondent(s) that can satisfy the State’s need for Laboratory Analytical Services for the chemical analyses of ground water, surface water, and sediment samples for general chemistries, nutrients, metals, and organics. It is the intent of the State to contract with a Respondent(s) that provides quality Laboratory Analytical Services for the Indiana Department of Environmental Management (IDEM)/Office of Water Quality (OWQ). </a:t>
            </a:r>
          </a:p>
        </p:txBody>
      </p:sp>
    </p:spTree>
    <p:extLst>
      <p:ext uri="{BB962C8B-B14F-4D97-AF65-F5344CB8AC3E}">
        <p14:creationId xmlns:p14="http://schemas.microsoft.com/office/powerpoint/2010/main" val="4237097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144445" y="1307592"/>
            <a:ext cx="7531768" cy="4113838"/>
          </a:xfrm>
        </p:spPr>
        <p:txBody>
          <a:bodyPr/>
          <a:lstStyle/>
          <a:p>
            <a:pPr marL="342900" lvl="0" indent="-342900" defTabSz="914400">
              <a:lnSpc>
                <a:spcPct val="100000"/>
              </a:lnSpc>
              <a:spcBef>
                <a:spcPct val="20000"/>
              </a:spcBef>
              <a:defRPr/>
            </a:pPr>
            <a:r>
              <a:rPr lang="en-US" sz="5400" b="1" cap="none" dirty="0">
                <a:latin typeface="Garamond" panose="02020404030301010803" pitchFamily="18" charset="0"/>
              </a:rPr>
              <a:t>Thank You</a:t>
            </a:r>
            <a:br>
              <a:rPr lang="en-US" sz="2800" b="1" dirty="0">
                <a:latin typeface="Garamond" pitchFamily="18" charset="0"/>
              </a:rPr>
            </a:br>
            <a:br>
              <a:rPr lang="en-US" sz="2800" b="1" dirty="0">
                <a:latin typeface="Garamond" pitchFamily="18" charset="0"/>
              </a:rPr>
            </a:br>
            <a:r>
              <a:rPr lang="en-US" sz="2000" b="1" cap="none" dirty="0">
                <a:latin typeface="Calibri"/>
                <a:ea typeface="Calibri"/>
                <a:cs typeface="Calibri"/>
                <a:sym typeface="Calibri"/>
              </a:rPr>
              <a:t>Christina Garcia</a:t>
            </a:r>
            <a:br>
              <a:rPr lang="en-US" sz="2000" b="1" cap="none" dirty="0"/>
            </a:br>
            <a:r>
              <a:rPr lang="en-US" sz="2000" u="sng" cap="none"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cgarcia@idoa.in.gov</a:t>
            </a:r>
            <a:br>
              <a:rPr lang="en-US" sz="2000" b="1" cap="none" dirty="0"/>
            </a:br>
            <a:br>
              <a:rPr lang="en-US" sz="2000" b="1" cap="none" dirty="0"/>
            </a:br>
            <a:br>
              <a:rPr lang="en-US" sz="2000" b="1" cap="none" dirty="0"/>
            </a:br>
            <a:r>
              <a:rPr lang="en-US" sz="2000" b="1" cap="none" dirty="0">
                <a:latin typeface="Calibri"/>
                <a:ea typeface="Calibri"/>
                <a:cs typeface="Calibri"/>
                <a:sym typeface="Calibri"/>
              </a:rPr>
              <a:t>Division of Supplier Diversity</a:t>
            </a:r>
            <a:br>
              <a:rPr lang="en-US" sz="2000" cap="none" dirty="0"/>
            </a:br>
            <a:r>
              <a:rPr lang="en-US" sz="2000" u="sng" cap="none" dirty="0">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mwbecompliance@idoa.in.gov</a:t>
            </a:r>
            <a:r>
              <a:rPr lang="en-US" sz="2000" cap="none" dirty="0">
                <a:solidFill>
                  <a:srgbClr val="0000FF"/>
                </a:solidFill>
                <a:latin typeface="Calibri"/>
                <a:ea typeface="Calibri"/>
                <a:cs typeface="Calibri"/>
                <a:sym typeface="Calibri"/>
              </a:rPr>
              <a:t> </a:t>
            </a:r>
            <a:br>
              <a:rPr lang="en-US" sz="2000" cap="none" dirty="0"/>
            </a:br>
            <a:r>
              <a:rPr lang="en-US" sz="2000" u="sng" cap="none" dirty="0">
                <a:solidFill>
                  <a:srgbClr val="0000FF"/>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www.in.gov/idoa/mwbe/payaudit.htm</a:t>
            </a:r>
            <a:r>
              <a:rPr lang="en-US" sz="2000" cap="none" dirty="0">
                <a:solidFill>
                  <a:srgbClr val="0000FF"/>
                </a:solidFill>
                <a:latin typeface="Calibri"/>
                <a:ea typeface="Calibri"/>
                <a:cs typeface="Calibri"/>
                <a:sym typeface="Calibri"/>
              </a:rPr>
              <a:t> </a:t>
            </a:r>
            <a:endParaRPr lang="en-US" sz="2400" b="1" dirty="0">
              <a:latin typeface="Garamond" panose="02020404030301010803" pitchFamily="18" charset="0"/>
            </a:endParaRPr>
          </a:p>
        </p:txBody>
      </p:sp>
    </p:spTree>
    <p:extLst>
      <p:ext uri="{BB962C8B-B14F-4D97-AF65-F5344CB8AC3E}">
        <p14:creationId xmlns:p14="http://schemas.microsoft.com/office/powerpoint/2010/main" val="126073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Term of Contract</a:t>
            </a:r>
          </a:p>
        </p:txBody>
      </p:sp>
      <p:sp>
        <p:nvSpPr>
          <p:cNvPr id="6" name="Content Placeholder 5"/>
          <p:cNvSpPr>
            <a:spLocks noGrp="1"/>
          </p:cNvSpPr>
          <p:nvPr>
            <p:ph idx="1"/>
          </p:nvPr>
        </p:nvSpPr>
        <p:spPr>
          <a:xfrm>
            <a:off x="835891" y="1899138"/>
            <a:ext cx="9601200" cy="3924887"/>
          </a:xfrm>
        </p:spPr>
        <p:txBody>
          <a:bodyPr>
            <a:normAutofit/>
          </a:bodyPr>
          <a:lstStyle/>
          <a:p>
            <a:pPr marL="742950" lvl="1" indent="-285750" defTabSz="914400">
              <a:lnSpc>
                <a:spcPct val="90000"/>
              </a:lnSpc>
              <a:spcBef>
                <a:spcPct val="20000"/>
              </a:spcBef>
              <a:spcAft>
                <a:spcPts val="0"/>
              </a:spcAft>
              <a:buFont typeface="Arial" charset="0"/>
              <a:buChar char="•"/>
            </a:pPr>
            <a:r>
              <a:rPr lang="en-US" sz="2800" i="0" dirty="0">
                <a:solidFill>
                  <a:srgbClr val="002060"/>
                </a:solidFill>
                <a:latin typeface="Garamond" pitchFamily="18" charset="0"/>
              </a:rPr>
              <a:t>The term of the contract shall be for a period of </a:t>
            </a:r>
            <a:r>
              <a:rPr lang="en-US" sz="2800" b="1" i="0" dirty="0">
                <a:solidFill>
                  <a:srgbClr val="002060"/>
                </a:solidFill>
                <a:latin typeface="Garamond" pitchFamily="18" charset="0"/>
              </a:rPr>
              <a:t>two (2) years </a:t>
            </a:r>
            <a:r>
              <a:rPr lang="en-US" sz="2800" i="0" dirty="0">
                <a:solidFill>
                  <a:srgbClr val="002060"/>
                </a:solidFill>
                <a:latin typeface="Garamond" pitchFamily="18" charset="0"/>
              </a:rPr>
              <a:t>from the date of contract execution.  There may be </a:t>
            </a:r>
            <a:r>
              <a:rPr lang="en-US" sz="2800" b="1" i="0" dirty="0">
                <a:solidFill>
                  <a:srgbClr val="002060"/>
                </a:solidFill>
                <a:latin typeface="Garamond" pitchFamily="18" charset="0"/>
              </a:rPr>
              <a:t>two (1) one-year renewal</a:t>
            </a:r>
            <a:r>
              <a:rPr lang="en-US" sz="2800" i="0" dirty="0">
                <a:solidFill>
                  <a:srgbClr val="002060"/>
                </a:solidFill>
                <a:latin typeface="Garamond" pitchFamily="18" charset="0"/>
              </a:rPr>
              <a:t> for a total of four (4) years at the discretion of the State.</a:t>
            </a:r>
          </a:p>
          <a:p>
            <a:pPr marL="457200" lvl="1" indent="0" defTabSz="914400">
              <a:lnSpc>
                <a:spcPct val="90000"/>
              </a:lnSpc>
              <a:spcBef>
                <a:spcPct val="20000"/>
              </a:spcBef>
              <a:spcAft>
                <a:spcPts val="0"/>
              </a:spcAft>
              <a:buNone/>
            </a:pPr>
            <a:endParaRPr lang="en-US" sz="2800" i="0" dirty="0">
              <a:solidFill>
                <a:srgbClr val="002060"/>
              </a:solidFill>
              <a:latin typeface="Garamond"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53487" y="731621"/>
            <a:ext cx="9601200" cy="829157"/>
          </a:xfrm>
        </p:spPr>
        <p:txBody>
          <a:bodyPr/>
          <a:lstStyle/>
          <a:p>
            <a:r>
              <a:rPr lang="en-US" dirty="0">
                <a:latin typeface="Garamond" panose="02020404030301010803"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433699775"/>
              </p:ext>
            </p:extLst>
          </p:nvPr>
        </p:nvGraphicFramePr>
        <p:xfrm>
          <a:off x="1982023" y="2103120"/>
          <a:ext cx="8023624" cy="2651760"/>
        </p:xfrm>
        <a:graphic>
          <a:graphicData uri="http://schemas.openxmlformats.org/drawingml/2006/table">
            <a:tbl>
              <a:tblPr firstRow="1" bandRow="1">
                <a:tableStyleId>{5C22544A-7EE6-4342-B048-85BDC9FD1C3A}</a:tableStyleId>
              </a:tblPr>
              <a:tblGrid>
                <a:gridCol w="4011812">
                  <a:extLst>
                    <a:ext uri="{9D8B030D-6E8A-4147-A177-3AD203B41FA5}">
                      <a16:colId xmlns:a16="http://schemas.microsoft.com/office/drawing/2014/main" val="20000"/>
                    </a:ext>
                  </a:extLst>
                </a:gridCol>
                <a:gridCol w="4011812">
                  <a:extLst>
                    <a:ext uri="{9D8B030D-6E8A-4147-A177-3AD203B41FA5}">
                      <a16:colId xmlns:a16="http://schemas.microsoft.com/office/drawing/2014/main" val="20001"/>
                    </a:ext>
                  </a:extLst>
                </a:gridCol>
              </a:tblGrid>
              <a:tr h="295548">
                <a:tc>
                  <a:txBody>
                    <a:bodyPr/>
                    <a:lstStyle/>
                    <a:p>
                      <a:pPr marL="0" marR="0" algn="ctr">
                        <a:spcBef>
                          <a:spcPts val="0"/>
                        </a:spcBef>
                        <a:spcAft>
                          <a:spcPts val="0"/>
                        </a:spcAft>
                      </a:pPr>
                      <a:r>
                        <a:rPr lang="en-US" sz="1400" dirty="0">
                          <a:solidFill>
                            <a:schemeClr val="tx1"/>
                          </a:solidFill>
                          <a:effectLst/>
                          <a:latin typeface="Garamond" panose="02020404030301010803" pitchFamily="18" charset="0"/>
                        </a:rPr>
                        <a:t>Activity</a:t>
                      </a:r>
                      <a:endParaRPr lang="en-US" sz="1400" dirty="0">
                        <a:solidFill>
                          <a:schemeClr val="tx1"/>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400" dirty="0">
                          <a:solidFill>
                            <a:schemeClr val="tx1"/>
                          </a:solidFill>
                          <a:effectLst/>
                          <a:latin typeface="Garamond" panose="02020404030301010803" pitchFamily="18" charset="0"/>
                        </a:rPr>
                        <a:t>Date</a:t>
                      </a:r>
                      <a:endParaRPr lang="en-US" sz="1400" dirty="0">
                        <a:solidFill>
                          <a:schemeClr val="tx1"/>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45720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b="1" dirty="0">
                          <a:solidFill>
                            <a:srgbClr val="002060"/>
                          </a:solidFill>
                          <a:effectLst/>
                          <a:latin typeface="Garamond" panose="02020404030301010803" pitchFamily="18" charset="0"/>
                        </a:rPr>
                        <a:t>Deadline to Submit Pre-Proposal Networking Form</a:t>
                      </a:r>
                      <a:endPar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endParaRPr>
                    </a:p>
                    <a:p>
                      <a:pPr marL="0" marR="0">
                        <a:spcBef>
                          <a:spcPts val="0"/>
                        </a:spcBef>
                        <a:spcAft>
                          <a:spcPts val="0"/>
                        </a:spcAft>
                      </a:pPr>
                      <a:endPar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02060"/>
                          </a:solidFill>
                          <a:effectLst/>
                          <a:latin typeface="Garamond" panose="02020404030301010803" pitchFamily="18" charset="0"/>
                        </a:rPr>
                        <a:t>February 12, 2025 by 3:00 PM Eastern</a:t>
                      </a:r>
                      <a:endPar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57200">
                <a:tc>
                  <a:txBody>
                    <a:bodyPr/>
                    <a:lstStyle/>
                    <a:p>
                      <a:pPr marL="0" marR="0">
                        <a:spcBef>
                          <a:spcPts val="0"/>
                        </a:spcBef>
                        <a:spcAft>
                          <a:spcPts val="0"/>
                        </a:spcAft>
                      </a:pPr>
                      <a:r>
                        <a:rPr lang="en-US" sz="1400" b="1" dirty="0">
                          <a:solidFill>
                            <a:srgbClr val="002060"/>
                          </a:solidFill>
                          <a:effectLst/>
                          <a:latin typeface="Garamond" panose="02020404030301010803" pitchFamily="18" charset="0"/>
                        </a:rPr>
                        <a:t>Deadline to Submit Written Questions</a:t>
                      </a:r>
                      <a:endPar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400" b="1" dirty="0">
                          <a:solidFill>
                            <a:srgbClr val="002060"/>
                          </a:solidFill>
                          <a:effectLst/>
                          <a:latin typeface="Garamond" panose="02020404030301010803" pitchFamily="18" charset="0"/>
                        </a:rPr>
                        <a:t>February 12, 2025 by 3:00 PM Eastern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57200">
                <a:tc>
                  <a:txBody>
                    <a:bodyPr/>
                    <a:lstStyle/>
                    <a:p>
                      <a:pPr marL="0" marR="0">
                        <a:spcBef>
                          <a:spcPts val="0"/>
                        </a:spcBef>
                        <a:spcAft>
                          <a:spcPts val="0"/>
                        </a:spcAft>
                      </a:pPr>
                      <a:r>
                        <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rPr>
                        <a:t>Response to Written Questions Posted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rPr>
                        <a:t>February 27, 2025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42203007"/>
                  </a:ext>
                </a:extLst>
              </a:tr>
              <a:tr h="457200">
                <a:tc>
                  <a:txBody>
                    <a:bodyPr/>
                    <a:lstStyle/>
                    <a:p>
                      <a:pPr marL="0" marR="0">
                        <a:spcBef>
                          <a:spcPts val="0"/>
                        </a:spcBef>
                        <a:spcAft>
                          <a:spcPts val="0"/>
                        </a:spcAft>
                      </a:pPr>
                      <a:r>
                        <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rPr>
                        <a:t>Submission of Proposals</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rPr>
                        <a:t>April 14, 2025 by 3:00 PM Eastern</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3578856"/>
                  </a:ext>
                </a:extLst>
              </a:tr>
              <a:tr h="457200">
                <a:tc>
                  <a:txBody>
                    <a:bodyPr/>
                    <a:lstStyle/>
                    <a:p>
                      <a:pPr marL="0" marR="0">
                        <a:spcBef>
                          <a:spcPts val="0"/>
                        </a:spcBef>
                        <a:spcAft>
                          <a:spcPts val="0"/>
                        </a:spcAft>
                      </a:pPr>
                      <a:r>
                        <a:rPr lang="en-US" sz="1400" b="1" dirty="0">
                          <a:solidFill>
                            <a:srgbClr val="002060"/>
                          </a:solidFill>
                          <a:effectLst/>
                          <a:latin typeface="Garamond" panose="02020404030301010803" pitchFamily="18" charset="0"/>
                        </a:rPr>
                        <a:t>Submission of Reference Check Forms to State</a:t>
                      </a:r>
                      <a:endPar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02060"/>
                          </a:solidFill>
                          <a:effectLst/>
                          <a:latin typeface="Garamond" panose="02020404030301010803" pitchFamily="18" charset="0"/>
                        </a:rPr>
                        <a:t>April 14, 2025 </a:t>
                      </a:r>
                      <a:r>
                        <a:rPr lang="en-US" sz="1400" b="1" baseline="0" dirty="0">
                          <a:solidFill>
                            <a:srgbClr val="002060"/>
                          </a:solidFill>
                          <a:effectLst/>
                          <a:latin typeface="Garamond" panose="02020404030301010803" pitchFamily="18" charset="0"/>
                        </a:rPr>
                        <a:t>by 3:00 PM Eastern </a:t>
                      </a:r>
                      <a:endParaRPr lang="en-US" sz="1400" b="1" dirty="0">
                        <a:solidFill>
                          <a:srgbClr val="002060"/>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881250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6577C-C49C-4332-B500-CF981441C1B0}"/>
              </a:ext>
            </a:extLst>
          </p:cNvPr>
          <p:cNvSpPr>
            <a:spLocks noGrp="1"/>
          </p:cNvSpPr>
          <p:nvPr>
            <p:ph type="title"/>
          </p:nvPr>
        </p:nvSpPr>
        <p:spPr/>
        <p:txBody>
          <a:bodyPr/>
          <a:lstStyle/>
          <a:p>
            <a:r>
              <a:rPr lang="en-US" sz="3200" dirty="0">
                <a:latin typeface="Garamond" panose="02020404030301010803" pitchFamily="18" charset="0"/>
              </a:rPr>
              <a:t>Executive Summary</a:t>
            </a:r>
          </a:p>
        </p:txBody>
      </p:sp>
      <p:sp>
        <p:nvSpPr>
          <p:cNvPr id="3" name="Content Placeholder 2">
            <a:extLst>
              <a:ext uri="{FF2B5EF4-FFF2-40B4-BE49-F238E27FC236}">
                <a16:creationId xmlns:a16="http://schemas.microsoft.com/office/drawing/2014/main" id="{AA0E29EA-E95C-4EAF-8E26-63E9A239F496}"/>
              </a:ext>
            </a:extLst>
          </p:cNvPr>
          <p:cNvSpPr>
            <a:spLocks noGrp="1"/>
          </p:cNvSpPr>
          <p:nvPr>
            <p:ph idx="1"/>
          </p:nvPr>
        </p:nvSpPr>
        <p:spPr>
          <a:xfrm>
            <a:off x="1295400" y="1940159"/>
            <a:ext cx="9601200" cy="3701136"/>
          </a:xfrm>
        </p:spPr>
        <p:txBody>
          <a:bodyPr>
            <a:normAutofit/>
          </a:bodyPr>
          <a:lstStyle/>
          <a:p>
            <a:pPr marL="0" indent="0">
              <a:buNone/>
            </a:pPr>
            <a:r>
              <a:rPr lang="en-US" sz="1800" dirty="0">
                <a:solidFill>
                  <a:srgbClr val="101D49"/>
                </a:solidFill>
                <a:latin typeface="Garamond" panose="02020404030301010803" pitchFamily="18" charset="0"/>
              </a:rPr>
              <a:t>At a minimum, Respondents’ Executive Summaries must address the following (also outlined in Section 2.2 of the RFP):</a:t>
            </a:r>
          </a:p>
          <a:p>
            <a:pPr marL="384038" lvl="0" indent="-384038" algn="l" rtl="0">
              <a:lnSpc>
                <a:spcPct val="94000"/>
              </a:lnSpc>
              <a:spcBef>
                <a:spcPts val="1200"/>
              </a:spcBef>
              <a:spcAft>
                <a:spcPts val="0"/>
              </a:spcAft>
              <a:buClr>
                <a:srgbClr val="101D49"/>
              </a:buClr>
              <a:buSzPts val="2000"/>
              <a:buChar char="■"/>
            </a:pPr>
            <a:r>
              <a:rPr lang="en-US" sz="1800" dirty="0">
                <a:solidFill>
                  <a:srgbClr val="101D49"/>
                </a:solidFill>
                <a:latin typeface="Garamond" panose="02020404030301010803" pitchFamily="18" charset="0"/>
              </a:rPr>
              <a:t>State understanding and agreement to Section 1 of the RFP</a:t>
            </a:r>
          </a:p>
          <a:p>
            <a:pPr marL="384038" lvl="0" indent="-384038" algn="l" rtl="0">
              <a:lnSpc>
                <a:spcPct val="94000"/>
              </a:lnSpc>
              <a:spcBef>
                <a:spcPts val="1200"/>
              </a:spcBef>
              <a:spcAft>
                <a:spcPts val="0"/>
              </a:spcAft>
              <a:buClr>
                <a:srgbClr val="101D49"/>
              </a:buClr>
              <a:buSzPts val="2000"/>
              <a:buChar char="■"/>
            </a:pPr>
            <a:r>
              <a:rPr lang="en-US" sz="1800" dirty="0">
                <a:solidFill>
                  <a:srgbClr val="101D49"/>
                </a:solidFill>
                <a:latin typeface="Garamond" panose="02020404030301010803" pitchFamily="18" charset="0"/>
              </a:rPr>
              <a:t>Summarize ability and desire to supply the required services</a:t>
            </a:r>
          </a:p>
          <a:p>
            <a:pPr marL="384038" lvl="0" indent="-384038" algn="l" rtl="0">
              <a:lnSpc>
                <a:spcPct val="94000"/>
              </a:lnSpc>
              <a:spcBef>
                <a:spcPts val="1200"/>
              </a:spcBef>
              <a:spcAft>
                <a:spcPts val="0"/>
              </a:spcAft>
              <a:buClr>
                <a:srgbClr val="101D49"/>
              </a:buClr>
              <a:buSzPts val="2000"/>
              <a:buChar char="■"/>
            </a:pPr>
            <a:r>
              <a:rPr lang="en-US" sz="1800" dirty="0">
                <a:solidFill>
                  <a:srgbClr val="101D49"/>
                </a:solidFill>
                <a:latin typeface="Garamond" panose="02020404030301010803" pitchFamily="18" charset="0"/>
              </a:rPr>
              <a:t>Include address, phone number, and email of primary contact </a:t>
            </a:r>
          </a:p>
          <a:p>
            <a:pPr marL="384038" lvl="0" indent="-384038" algn="l" rtl="0">
              <a:lnSpc>
                <a:spcPct val="94000"/>
              </a:lnSpc>
              <a:spcBef>
                <a:spcPts val="1200"/>
              </a:spcBef>
              <a:spcAft>
                <a:spcPts val="0"/>
              </a:spcAft>
              <a:buClr>
                <a:srgbClr val="101D49"/>
              </a:buClr>
              <a:buSzPts val="2000"/>
              <a:buChar char="■"/>
            </a:pPr>
            <a:r>
              <a:rPr lang="en-US" sz="1800" dirty="0">
                <a:solidFill>
                  <a:srgbClr val="101D49"/>
                </a:solidFill>
                <a:latin typeface="Garamond" panose="02020404030301010803" pitchFamily="18" charset="0"/>
              </a:rPr>
              <a:t>State understanding of the respondent notification</a:t>
            </a:r>
          </a:p>
          <a:p>
            <a:pPr marL="384038" lvl="0" indent="-384038" algn="l" rtl="0">
              <a:lnSpc>
                <a:spcPct val="94000"/>
              </a:lnSpc>
              <a:spcBef>
                <a:spcPts val="1200"/>
              </a:spcBef>
              <a:spcAft>
                <a:spcPts val="0"/>
              </a:spcAft>
              <a:buClr>
                <a:srgbClr val="101D49"/>
              </a:buClr>
              <a:buSzPts val="2000"/>
              <a:buChar char="■"/>
            </a:pPr>
            <a:r>
              <a:rPr lang="en-US" sz="1800" dirty="0">
                <a:solidFill>
                  <a:srgbClr val="101D49"/>
                </a:solidFill>
                <a:latin typeface="Garamond" panose="02020404030301010803" pitchFamily="18" charset="0"/>
              </a:rPr>
              <a:t>Ensure the Executive Summary is signed by an authorized representative </a:t>
            </a:r>
          </a:p>
          <a:p>
            <a:pPr marL="384038" lvl="0" indent="-384038" algn="l" rtl="0">
              <a:lnSpc>
                <a:spcPct val="94000"/>
              </a:lnSpc>
              <a:spcBef>
                <a:spcPts val="1200"/>
              </a:spcBef>
              <a:spcAft>
                <a:spcPts val="0"/>
              </a:spcAft>
              <a:buClr>
                <a:srgbClr val="101D49"/>
              </a:buClr>
              <a:buSzPts val="2000"/>
              <a:buChar char="■"/>
            </a:pPr>
            <a:r>
              <a:rPr lang="en-US" sz="1800" i="0" dirty="0">
                <a:solidFill>
                  <a:srgbClr val="101D49"/>
                </a:solidFill>
                <a:latin typeface="Garamond" panose="02020404030301010803" pitchFamily="18" charset="0"/>
              </a:rPr>
              <a:t>Additional “cover letter” information ma</a:t>
            </a:r>
            <a:r>
              <a:rPr lang="en-US" sz="1800" dirty="0">
                <a:solidFill>
                  <a:srgbClr val="101D49"/>
                </a:solidFill>
                <a:latin typeface="Garamond" panose="02020404030301010803" pitchFamily="18" charset="0"/>
              </a:rPr>
              <a:t>y be included </a:t>
            </a:r>
            <a:r>
              <a:rPr lang="en-US" sz="1800" i="0" dirty="0">
                <a:solidFill>
                  <a:srgbClr val="101D49"/>
                </a:solidFill>
                <a:latin typeface="Garamond" panose="02020404030301010803" pitchFamily="18" charset="0"/>
              </a:rPr>
              <a:t>within the Executive Summary if desired.</a:t>
            </a:r>
            <a:endParaRPr lang="en-US" sz="1800" dirty="0">
              <a:solidFill>
                <a:srgbClr val="101D49"/>
              </a:solidFill>
              <a:latin typeface="Garamond" panose="02020404030301010803" pitchFamily="18" charset="0"/>
            </a:endParaRPr>
          </a:p>
          <a:p>
            <a:pPr marL="0" indent="0">
              <a:buNone/>
            </a:pPr>
            <a:endParaRPr lang="en-US" sz="1900" dirty="0">
              <a:solidFill>
                <a:srgbClr val="101D49"/>
              </a:solidFill>
              <a:latin typeface="Garamond" panose="02020404030301010803" pitchFamily="18" charset="0"/>
            </a:endParaRPr>
          </a:p>
        </p:txBody>
      </p:sp>
    </p:spTree>
    <p:extLst>
      <p:ext uri="{BB962C8B-B14F-4D97-AF65-F5344CB8AC3E}">
        <p14:creationId xmlns:p14="http://schemas.microsoft.com/office/powerpoint/2010/main" val="2144547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C4027-959D-4F28-B697-D5A1271C97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966C514-E8F3-166B-C8DE-94B370218266}"/>
              </a:ext>
            </a:extLst>
          </p:cNvPr>
          <p:cNvSpPr>
            <a:spLocks noGrp="1"/>
          </p:cNvSpPr>
          <p:nvPr>
            <p:ph type="title"/>
          </p:nvPr>
        </p:nvSpPr>
        <p:spPr/>
        <p:txBody>
          <a:bodyPr/>
          <a:lstStyle/>
          <a:p>
            <a:r>
              <a:rPr lang="en-US" sz="3200" dirty="0">
                <a:latin typeface="Garamond" panose="02020404030301010803" pitchFamily="18" charset="0"/>
              </a:rPr>
              <a:t>Attestation Form</a:t>
            </a:r>
          </a:p>
        </p:txBody>
      </p:sp>
      <p:sp>
        <p:nvSpPr>
          <p:cNvPr id="3" name="Content Placeholder 2">
            <a:extLst>
              <a:ext uri="{FF2B5EF4-FFF2-40B4-BE49-F238E27FC236}">
                <a16:creationId xmlns:a16="http://schemas.microsoft.com/office/drawing/2014/main" id="{ADE51D84-68BD-5CE9-EA48-51D55667FD08}"/>
              </a:ext>
            </a:extLst>
          </p:cNvPr>
          <p:cNvSpPr>
            <a:spLocks noGrp="1"/>
          </p:cNvSpPr>
          <p:nvPr>
            <p:ph idx="1"/>
          </p:nvPr>
        </p:nvSpPr>
        <p:spPr>
          <a:xfrm>
            <a:off x="1295400" y="1940159"/>
            <a:ext cx="9601200" cy="3701136"/>
          </a:xfrm>
        </p:spPr>
        <p:txBody>
          <a:bodyPr>
            <a:normAutofit/>
          </a:bodyPr>
          <a:lstStyle/>
          <a:p>
            <a:pPr marL="384038" lvl="0" indent="-384038" algn="l" rtl="0">
              <a:lnSpc>
                <a:spcPct val="94000"/>
              </a:lnSpc>
              <a:spcBef>
                <a:spcPts val="1200"/>
              </a:spcBef>
              <a:spcAft>
                <a:spcPts val="0"/>
              </a:spcAft>
              <a:buClr>
                <a:srgbClr val="101D49"/>
              </a:buClr>
              <a:buSzPts val="2000"/>
              <a:buChar char="■"/>
            </a:pPr>
            <a:r>
              <a:rPr lang="en-US" sz="1800" dirty="0">
                <a:solidFill>
                  <a:srgbClr val="101D49"/>
                </a:solidFill>
                <a:latin typeface="Garamond" panose="02020404030301010803" pitchFamily="18" charset="0"/>
              </a:rPr>
              <a:t>Respondents must complete and return the Attestation Form (Attachment J) with their proposal. Located in Section 2.6 of RFP document </a:t>
            </a:r>
          </a:p>
          <a:p>
            <a:pPr lvl="1">
              <a:spcBef>
                <a:spcPts val="1200"/>
              </a:spcBef>
              <a:spcAft>
                <a:spcPts val="0"/>
              </a:spcAft>
              <a:buClr>
                <a:srgbClr val="101D49"/>
              </a:buClr>
              <a:buSzPts val="2000"/>
              <a:buFont typeface="Wingdings" panose="05000000000000000000" pitchFamily="2" charset="2"/>
              <a:buChar char="§"/>
            </a:pPr>
            <a:r>
              <a:rPr lang="en-US" sz="1900" i="0" dirty="0">
                <a:solidFill>
                  <a:srgbClr val="101D49"/>
                </a:solidFill>
                <a:latin typeface="Garamond" panose="02020404030301010803" pitchFamily="18" charset="0"/>
              </a:rPr>
              <a:t>Mandatory Submission and Requirements</a:t>
            </a:r>
          </a:p>
          <a:p>
            <a:pPr lvl="1">
              <a:spcBef>
                <a:spcPts val="1200"/>
              </a:spcBef>
              <a:spcAft>
                <a:spcPts val="0"/>
              </a:spcAft>
              <a:buClr>
                <a:srgbClr val="101D49"/>
              </a:buClr>
              <a:buSzPts val="2000"/>
              <a:buFont typeface="Wingdings" panose="05000000000000000000" pitchFamily="2" charset="2"/>
              <a:buChar char="§"/>
            </a:pPr>
            <a:r>
              <a:rPr lang="en-US" sz="1900" i="0" dirty="0">
                <a:solidFill>
                  <a:srgbClr val="101D49"/>
                </a:solidFill>
                <a:latin typeface="Garamond" panose="02020404030301010803" pitchFamily="18" charset="0"/>
              </a:rPr>
              <a:t>Confirm Mutual Understanding and Submission</a:t>
            </a:r>
          </a:p>
          <a:p>
            <a:pPr lvl="1">
              <a:spcBef>
                <a:spcPts val="1200"/>
              </a:spcBef>
              <a:spcAft>
                <a:spcPts val="0"/>
              </a:spcAft>
              <a:buClr>
                <a:srgbClr val="101D49"/>
              </a:buClr>
              <a:buSzPts val="2000"/>
              <a:buFont typeface="Wingdings" panose="05000000000000000000" pitchFamily="2" charset="2"/>
              <a:buChar char="§"/>
            </a:pPr>
            <a:r>
              <a:rPr lang="en-US" sz="1900" i="0" dirty="0">
                <a:solidFill>
                  <a:srgbClr val="101D49"/>
                </a:solidFill>
                <a:latin typeface="Garamond" panose="02020404030301010803" pitchFamily="18" charset="0"/>
              </a:rPr>
              <a:t>Claim Clarification (Buy Indiana)</a:t>
            </a:r>
          </a:p>
          <a:p>
            <a:pPr lvl="1">
              <a:spcBef>
                <a:spcPts val="1200"/>
              </a:spcBef>
              <a:spcAft>
                <a:spcPts val="0"/>
              </a:spcAft>
              <a:buClr>
                <a:srgbClr val="101D49"/>
              </a:buClr>
              <a:buSzPts val="2000"/>
              <a:buFont typeface="Wingdings" panose="05000000000000000000" pitchFamily="2" charset="2"/>
              <a:buChar char="§"/>
            </a:pPr>
            <a:r>
              <a:rPr lang="en-US" sz="1900" i="0" dirty="0">
                <a:solidFill>
                  <a:srgbClr val="101D49"/>
                </a:solidFill>
                <a:latin typeface="Garamond" panose="02020404030301010803" pitchFamily="18" charset="0"/>
              </a:rPr>
              <a:t>Confidential/Redacted File Information</a:t>
            </a:r>
          </a:p>
        </p:txBody>
      </p:sp>
    </p:spTree>
    <p:extLst>
      <p:ext uri="{BB962C8B-B14F-4D97-AF65-F5344CB8AC3E}">
        <p14:creationId xmlns:p14="http://schemas.microsoft.com/office/powerpoint/2010/main" val="76259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0DA1A-23C1-FA41-6E22-5C929D4433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34591D-6F19-4DFF-526E-52BCB35BE7C7}"/>
              </a:ext>
            </a:extLst>
          </p:cNvPr>
          <p:cNvSpPr>
            <a:spLocks noGrp="1"/>
          </p:cNvSpPr>
          <p:nvPr>
            <p:ph type="title"/>
          </p:nvPr>
        </p:nvSpPr>
        <p:spPr/>
        <p:txBody>
          <a:bodyPr/>
          <a:lstStyle/>
          <a:p>
            <a:r>
              <a:rPr lang="en-US" dirty="0">
                <a:latin typeface="Garamond" panose="02020404030301010803" pitchFamily="18" charset="0"/>
              </a:rPr>
              <a:t>Indiana Economic Impact </a:t>
            </a:r>
            <a:r>
              <a:rPr lang="en-US" sz="2400" dirty="0">
                <a:latin typeface="Garamond" panose="02020404030301010803" pitchFamily="18" charset="0"/>
              </a:rPr>
              <a:t>(Attachment C)</a:t>
            </a:r>
          </a:p>
        </p:txBody>
      </p:sp>
      <p:sp>
        <p:nvSpPr>
          <p:cNvPr id="3" name="Content Placeholder 2">
            <a:extLst>
              <a:ext uri="{FF2B5EF4-FFF2-40B4-BE49-F238E27FC236}">
                <a16:creationId xmlns:a16="http://schemas.microsoft.com/office/drawing/2014/main" id="{CB82FDC6-F6CF-058C-4884-AB1E1B76D091}"/>
              </a:ext>
            </a:extLst>
          </p:cNvPr>
          <p:cNvSpPr>
            <a:spLocks noGrp="1"/>
          </p:cNvSpPr>
          <p:nvPr>
            <p:ph idx="1"/>
          </p:nvPr>
        </p:nvSpPr>
        <p:spPr>
          <a:xfrm>
            <a:off x="1295400" y="1940159"/>
            <a:ext cx="9601200" cy="3701136"/>
          </a:xfrm>
        </p:spPr>
        <p:txBody>
          <a:bodyPr>
            <a:normAutofit lnSpcReduction="10000"/>
          </a:bodyPr>
          <a:lstStyle/>
          <a:p>
            <a:r>
              <a:rPr lang="en-US" sz="1900" dirty="0">
                <a:solidFill>
                  <a:srgbClr val="101D49"/>
                </a:solidFill>
                <a:latin typeface="Garamond" panose="02020404030301010803" pitchFamily="18" charset="0"/>
              </a:rPr>
              <a:t>Please complete the template provided for the IEI by filling out the information tab Attachment C and tab FTE Details.</a:t>
            </a:r>
          </a:p>
          <a:p>
            <a:r>
              <a:rPr lang="en-US" sz="1900" dirty="0">
                <a:solidFill>
                  <a:srgbClr val="101D49"/>
                </a:solidFill>
                <a:latin typeface="Garamond" panose="02020404030301010803" pitchFamily="18" charset="0"/>
              </a:rPr>
              <a:t>The form must be signed on tab C, electronic signatures are acceptable </a:t>
            </a:r>
          </a:p>
          <a:p>
            <a:r>
              <a:rPr lang="en-US" sz="1900" dirty="0">
                <a:solidFill>
                  <a:srgbClr val="101D49"/>
                </a:solidFill>
                <a:latin typeface="Garamond" panose="02020404030301010803" pitchFamily="18" charset="0"/>
              </a:rPr>
              <a:t>Complete only the yellow shaded cells on tab FTE Details </a:t>
            </a:r>
            <a:endParaRPr lang="en-US" sz="1900" b="1" i="0" dirty="0">
              <a:solidFill>
                <a:srgbClr val="101D49"/>
              </a:solidFill>
              <a:latin typeface="Garamond" panose="02020404030301010803" pitchFamily="18" charset="0"/>
            </a:endParaRPr>
          </a:p>
          <a:p>
            <a:pPr lvl="1">
              <a:buFont typeface="Wingdings" panose="05000000000000000000" pitchFamily="2" charset="2"/>
              <a:buChar char="q"/>
            </a:pPr>
            <a:r>
              <a:rPr lang="en-US" sz="1600" i="0" dirty="0">
                <a:solidFill>
                  <a:srgbClr val="101D49"/>
                </a:solidFill>
                <a:latin typeface="Garamond" panose="02020404030301010803" pitchFamily="18" charset="0"/>
              </a:rPr>
              <a:t>Definitions of FTE (Full-Time Equivalent)</a:t>
            </a:r>
          </a:p>
          <a:p>
            <a:pPr marL="0" indent="0">
              <a:buNone/>
            </a:pPr>
            <a:r>
              <a:rPr lang="en-US" sz="1500" dirty="0">
                <a:solidFill>
                  <a:srgbClr val="101D49"/>
                </a:solidFill>
                <a:latin typeface="Garamond" panose="02020404030301010803" pitchFamily="18" charset="0"/>
              </a:rPr>
              <a:t>Examples:</a:t>
            </a:r>
          </a:p>
          <a:p>
            <a:pPr marL="0" indent="0">
              <a:buNone/>
            </a:pPr>
            <a:r>
              <a:rPr lang="en-US" sz="1500" dirty="0">
                <a:solidFill>
                  <a:srgbClr val="101D49"/>
                </a:solidFill>
                <a:latin typeface="Garamond" panose="02020404030301010803" pitchFamily="18" charset="0"/>
              </a:rPr>
              <a:t>5 employees x 24 months (24 months working solely on this project) x 1 (time spent solely on this project) = 120 months / 24 months (length of contract) = 5 FTEs  </a:t>
            </a:r>
          </a:p>
          <a:p>
            <a:pPr marL="0" indent="0">
              <a:buNone/>
            </a:pPr>
            <a:r>
              <a:rPr lang="en-US" sz="1500" dirty="0">
                <a:solidFill>
                  <a:srgbClr val="101D49"/>
                </a:solidFill>
                <a:latin typeface="Garamond" panose="02020404030301010803" pitchFamily="18" charset="0"/>
              </a:rPr>
              <a:t>3 employees x 24 months x .5 (splitting time equally between 2 projects) = 36 months / 24 months = 1.5 FTEs</a:t>
            </a:r>
          </a:p>
          <a:p>
            <a:pPr marL="0" indent="0">
              <a:buNone/>
            </a:pPr>
            <a:r>
              <a:rPr lang="en-US" sz="1500" dirty="0">
                <a:solidFill>
                  <a:srgbClr val="101D49"/>
                </a:solidFill>
                <a:latin typeface="Garamond" panose="02020404030301010803" pitchFamily="18" charset="0"/>
              </a:rPr>
              <a:t>2 employees x 6 months (6 months dedicated solely to this project) x 1 (time spent solely on this project) = 12 months / 24 months = .5 FTEs</a:t>
            </a:r>
          </a:p>
        </p:txBody>
      </p:sp>
    </p:spTree>
    <p:extLst>
      <p:ext uri="{BB962C8B-B14F-4D97-AF65-F5344CB8AC3E}">
        <p14:creationId xmlns:p14="http://schemas.microsoft.com/office/powerpoint/2010/main" val="118114785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3948</TotalTime>
  <Words>3550</Words>
  <Application>Microsoft Office PowerPoint</Application>
  <PresentationFormat>Widescreen</PresentationFormat>
  <Paragraphs>386</Paragraphs>
  <Slides>40</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Calibri</vt:lpstr>
      <vt:lpstr>Courier</vt:lpstr>
      <vt:lpstr>Franklin Gothic Book</vt:lpstr>
      <vt:lpstr>Garamond</vt:lpstr>
      <vt:lpstr>Libre Franklin</vt:lpstr>
      <vt:lpstr>Noto Sans Symbols</vt:lpstr>
      <vt:lpstr>Wingdings</vt:lpstr>
      <vt:lpstr>Crop</vt:lpstr>
      <vt:lpstr>Request for Proposal 25-81445  laboratory analytical services  Indiana Department of Administration On Behalf Of  Indiana department of environmental management Office of water quality  Pre-Proposal Conference    christina garcia IDOA/Procurement Division</vt:lpstr>
      <vt:lpstr>Agenda</vt:lpstr>
      <vt:lpstr>General Information</vt:lpstr>
      <vt:lpstr>Purpose of the RFP</vt:lpstr>
      <vt:lpstr>Term of Contract</vt:lpstr>
      <vt:lpstr>Key Dates</vt:lpstr>
      <vt:lpstr>Executive Summary</vt:lpstr>
      <vt:lpstr>Attestation Form</vt:lpstr>
      <vt:lpstr>Indiana Economic Impact (Attachment C)</vt:lpstr>
      <vt:lpstr>Business Proposal (Attachment E)</vt:lpstr>
      <vt:lpstr>Technical Proposal (Attachment F)</vt:lpstr>
      <vt:lpstr>Cost Proposal (Attachment D)</vt:lpstr>
      <vt:lpstr>Cost Proposal (Attachment D)(cont.)</vt:lpstr>
      <vt:lpstr>Proposal Preparation</vt:lpstr>
      <vt:lpstr>Proposal Preparation</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PowerPoint Presentation</vt:lpstr>
      <vt:lpstr>Indiana Veteran Owned Small Business</vt:lpstr>
      <vt:lpstr>Indiana Veteran Owned Small Business</vt:lpstr>
      <vt:lpstr>IDOA Subcontractor Scoring</vt:lpstr>
      <vt:lpstr>Subcontractor Compliance</vt:lpstr>
      <vt:lpstr>Optional Submission Forms / Documents</vt:lpstr>
      <vt:lpstr>Required Submission Forms / Documents </vt:lpstr>
      <vt:lpstr>Submission Requirements</vt:lpstr>
      <vt:lpstr>Additional Information</vt:lpstr>
      <vt:lpstr>Questions</vt:lpstr>
      <vt:lpstr>Thank You  Christina Garcia cgarcia@idoa.in.gov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Garcia, Christina</cp:lastModifiedBy>
  <cp:revision>159</cp:revision>
  <dcterms:created xsi:type="dcterms:W3CDTF">2018-02-20T21:33:06Z</dcterms:created>
  <dcterms:modified xsi:type="dcterms:W3CDTF">2025-02-11T15:35:46Z</dcterms:modified>
</cp:coreProperties>
</file>